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rgbClr val="56C1FF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942" y="-2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4155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«Важная цитата»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4631130" y="2282645"/>
            <a:ext cx="4119374" cy="609602"/>
          </a:xfrm>
          <a:prstGeom prst="rect">
            <a:avLst/>
          </a:prstGeom>
        </p:spPr>
        <p:txBody>
          <a:bodyPr lIns="0" tIns="0" rIns="0" bIns="0"/>
          <a:lstStyle>
            <a:lvl1pPr defTabSz="2194560">
              <a:lnSpc>
                <a:spcPct val="100000"/>
              </a:lnSpc>
              <a:defRPr sz="3600" b="0" spc="0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idx="1"/>
          </p:nvPr>
        </p:nvSpPr>
        <p:spPr>
          <a:xfrm>
            <a:off x="2011678" y="3270806"/>
            <a:ext cx="19763237" cy="9233918"/>
          </a:xfrm>
          <a:prstGeom prst="rect">
            <a:avLst/>
          </a:prstGeom>
        </p:spPr>
        <p:txBody>
          <a:bodyPr lIns="0" tIns="0" rIns="0" bIns="0" numCol="1" spcCol="38100"/>
          <a:lstStyle>
            <a:lvl1pPr marL="0" indent="0" defTabSz="219456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219456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219456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219456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219456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14127" y="12755880"/>
            <a:ext cx="553393" cy="542678"/>
          </a:xfrm>
          <a:prstGeom prst="rect">
            <a:avLst/>
          </a:prstGeom>
        </p:spPr>
        <p:txBody>
          <a:bodyPr lIns="0" tIns="0" rIns="0" bIns="0" anchor="t"/>
          <a:lstStyle>
            <a:lvl1pPr algn="r" defTabSz="2194560">
              <a:defRPr sz="4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Темы повестки дня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Снимок экрана 2020-10-28 в 01.48.51.png" descr="Снимок экрана 2020-10-28 в 01.48.51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4949" b="4949"/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161" name="object 3"/>
          <p:cNvSpPr/>
          <p:nvPr/>
        </p:nvSpPr>
        <p:spPr>
          <a:xfrm>
            <a:off x="19180320" y="7839609"/>
            <a:ext cx="4686291" cy="54980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Академия гражданской…"/>
          <p:cNvSpPr txBox="1"/>
          <p:nvPr/>
        </p:nvSpPr>
        <p:spPr>
          <a:xfrm>
            <a:off x="0" y="6437368"/>
            <a:ext cx="243840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 sz="8600" spc="-17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</a:t>
            </a:r>
            <a:r>
              <a:rPr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гражданской</a:t>
            </a:r>
            <a:r>
              <a:rPr lang="ru-RU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</a:t>
            </a:r>
            <a:r>
              <a:rPr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виации</a:t>
            </a:r>
            <a:endParaRPr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bject 2"/>
          <p:cNvSpPr txBox="1">
            <a:spLocks noGrp="1"/>
          </p:cNvSpPr>
          <p:nvPr>
            <p:ph type="title"/>
          </p:nvPr>
        </p:nvSpPr>
        <p:spPr>
          <a:xfrm>
            <a:off x="2192019" y="4884110"/>
            <a:ext cx="9113523" cy="620172"/>
          </a:xfrm>
          <a:prstGeom prst="rect">
            <a:avLst/>
          </a:prstGeom>
        </p:spPr>
        <p:txBody>
          <a:bodyPr/>
          <a:lstStyle/>
          <a:p>
            <a:pPr indent="12700">
              <a:defRPr sz="3800" spc="-300">
                <a:solidFill>
                  <a:srgbClr val="C99D67"/>
                </a:solidFill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Авионики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обеспечивают</a:t>
            </a:r>
            <a:r>
              <a:rPr spc="2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техническую</a:t>
            </a:r>
            <a:endParaRPr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46" name="object 3"/>
          <p:cNvSpPr txBox="1"/>
          <p:nvPr/>
        </p:nvSpPr>
        <p:spPr>
          <a:xfrm>
            <a:off x="2192019" y="5472838"/>
            <a:ext cx="9113523" cy="4247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spcBef>
                <a:spcPts val="400"/>
              </a:spcBef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эксплуатацию</a:t>
            </a:r>
            <a:r>
              <a:rPr dirty="0"/>
              <a:t> </a:t>
            </a:r>
            <a:r>
              <a:rPr dirty="0" err="1"/>
              <a:t>приборного</a:t>
            </a:r>
            <a:r>
              <a:rPr dirty="0"/>
              <a:t> и  </a:t>
            </a:r>
            <a:r>
              <a:rPr dirty="0" err="1"/>
              <a:t>радиоэлектронного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,  </a:t>
            </a:r>
            <a:r>
              <a:rPr dirty="0" err="1"/>
              <a:t>пилотажно-навигационных</a:t>
            </a:r>
            <a:r>
              <a:rPr dirty="0"/>
              <a:t> </a:t>
            </a:r>
            <a:r>
              <a:rPr dirty="0" err="1"/>
              <a:t>комплексов</a:t>
            </a:r>
            <a:r>
              <a:rPr dirty="0"/>
              <a:t>  </a:t>
            </a:r>
            <a:r>
              <a:rPr spc="-23" dirty="0" err="1"/>
              <a:t>воздушных</a:t>
            </a:r>
            <a:r>
              <a:rPr spc="58" dirty="0"/>
              <a:t> </a:t>
            </a:r>
            <a:r>
              <a:rPr spc="-23" dirty="0" err="1"/>
              <a:t>судов</a:t>
            </a:r>
            <a:r>
              <a:rPr spc="-23" dirty="0"/>
              <a:t>.</a:t>
            </a:r>
          </a:p>
          <a:p>
            <a:pPr marR="12191" indent="12700" defTabSz="2194560">
              <a:lnSpc>
                <a:spcPts val="4000"/>
              </a:lnSpc>
              <a:spcBef>
                <a:spcPts val="900"/>
              </a:spcBef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окончании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</a:t>
            </a:r>
            <a:r>
              <a:rPr spc="-23" dirty="0" err="1"/>
              <a:t>вместе</a:t>
            </a:r>
            <a:r>
              <a:rPr spc="-23" dirty="0"/>
              <a:t> </a:t>
            </a:r>
            <a:r>
              <a:rPr dirty="0"/>
              <a:t>с  </a:t>
            </a:r>
            <a:r>
              <a:rPr dirty="0" err="1"/>
              <a:t>дипломом</a:t>
            </a:r>
            <a:r>
              <a:rPr dirty="0"/>
              <a:t> о </a:t>
            </a:r>
            <a:r>
              <a:rPr spc="-23" dirty="0" err="1"/>
              <a:t>высшем</a:t>
            </a:r>
            <a:r>
              <a:rPr spc="-23" dirty="0"/>
              <a:t> </a:t>
            </a:r>
            <a:r>
              <a:rPr dirty="0" err="1"/>
              <a:t>образовании</a:t>
            </a:r>
            <a:r>
              <a:rPr dirty="0"/>
              <a:t>  </a:t>
            </a:r>
            <a:r>
              <a:rPr dirty="0" err="1"/>
              <a:t>выдаются</a:t>
            </a:r>
            <a:r>
              <a:rPr dirty="0"/>
              <a:t> </a:t>
            </a:r>
            <a:r>
              <a:rPr dirty="0" err="1"/>
              <a:t>сертификаты</a:t>
            </a:r>
            <a:r>
              <a:rPr dirty="0"/>
              <a:t> о </a:t>
            </a:r>
            <a:r>
              <a:rPr dirty="0" err="1"/>
              <a:t>прохождении</a:t>
            </a:r>
            <a:r>
              <a:rPr dirty="0"/>
              <a:t>  </a:t>
            </a:r>
            <a:r>
              <a:rPr dirty="0" err="1"/>
              <a:t>обучения</a:t>
            </a:r>
            <a:r>
              <a:rPr spc="270" dirty="0"/>
              <a:t> </a:t>
            </a:r>
            <a:r>
              <a:rPr spc="0" dirty="0" err="1"/>
              <a:t>по</a:t>
            </a:r>
            <a:r>
              <a:rPr spc="261" dirty="0"/>
              <a:t> </a:t>
            </a:r>
            <a:r>
              <a:rPr dirty="0" err="1"/>
              <a:t>модулям</a:t>
            </a:r>
            <a:r>
              <a:rPr spc="285" dirty="0"/>
              <a:t> </a:t>
            </a:r>
            <a:r>
              <a:rPr dirty="0" err="1"/>
              <a:t>подготовки</a:t>
            </a:r>
            <a:endParaRPr dirty="0"/>
          </a:p>
        </p:txBody>
      </p:sp>
      <p:sp>
        <p:nvSpPr>
          <p:cNvPr id="247" name="object 4"/>
          <p:cNvSpPr txBox="1"/>
          <p:nvPr/>
        </p:nvSpPr>
        <p:spPr>
          <a:xfrm>
            <a:off x="5326260" y="9638137"/>
            <a:ext cx="498805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 defTabSz="2194560">
              <a:lnSpc>
                <a:spcPct val="100000"/>
              </a:lnSpc>
              <a:spcBef>
                <a:spcPts val="0"/>
              </a:spcBef>
              <a:tabLst>
                <a:tab pos="18542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техническому</a:t>
            </a:r>
            <a:endParaRPr dirty="0"/>
          </a:p>
        </p:txBody>
      </p:sp>
      <p:sp>
        <p:nvSpPr>
          <p:cNvPr id="248" name="object 5"/>
          <p:cNvSpPr txBox="1"/>
          <p:nvPr/>
        </p:nvSpPr>
        <p:spPr>
          <a:xfrm>
            <a:off x="5604191" y="10205687"/>
            <a:ext cx="47945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3505200" algn="l"/>
              </a:tabLst>
              <a:defRPr sz="3800" spc="-2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возд</a:t>
            </a:r>
            <a:r>
              <a:rPr spc="0" dirty="0" err="1"/>
              <a:t>у</a:t>
            </a:r>
            <a:r>
              <a:rPr spc="-11" dirty="0" err="1"/>
              <a:t>шных</a:t>
            </a:r>
            <a:r>
              <a:rPr spc="0" dirty="0"/>
              <a:t> </a:t>
            </a:r>
            <a:r>
              <a:rPr dirty="0" err="1"/>
              <a:t>с</a:t>
            </a:r>
            <a:r>
              <a:rPr spc="-35" dirty="0" err="1"/>
              <a:t>у</a:t>
            </a:r>
            <a:r>
              <a:rPr spc="0" dirty="0" err="1"/>
              <a:t>д</a:t>
            </a:r>
            <a:r>
              <a:rPr spc="-11" dirty="0" err="1"/>
              <a:t>ов</a:t>
            </a:r>
            <a:endParaRPr spc="-11" dirty="0"/>
          </a:p>
        </p:txBody>
      </p:sp>
      <p:sp>
        <p:nvSpPr>
          <p:cNvPr id="249" name="object 6"/>
          <p:cNvSpPr txBox="1"/>
          <p:nvPr/>
        </p:nvSpPr>
        <p:spPr>
          <a:xfrm>
            <a:off x="2209088" y="9704999"/>
            <a:ext cx="3392427" cy="1585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ts val="4300"/>
              </a:lnSpc>
              <a:spcBef>
                <a:spcPts val="0"/>
              </a:spcBef>
              <a:defRPr sz="3800" spc="-2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специалиста</a:t>
            </a:r>
            <a:endParaRPr dirty="0"/>
          </a:p>
          <a:p>
            <a:pPr marR="12191" indent="12700" defTabSz="2194560">
              <a:lnSpc>
                <a:spcPts val="4000"/>
              </a:lnSpc>
              <a:spcBef>
                <a:spcPts val="200"/>
              </a:spcBef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об</a:t>
            </a:r>
            <a:r>
              <a:rPr spc="-35" dirty="0" err="1"/>
              <a:t>с</a:t>
            </a:r>
            <a:r>
              <a:rPr spc="11" dirty="0" err="1"/>
              <a:t>л</a:t>
            </a:r>
            <a:r>
              <a:rPr spc="0" dirty="0" err="1"/>
              <a:t>у</a:t>
            </a:r>
            <a:r>
              <a:rPr spc="-23" dirty="0" err="1"/>
              <a:t>жив</a:t>
            </a:r>
            <a:r>
              <a:rPr dirty="0" err="1"/>
              <a:t>анию</a:t>
            </a:r>
            <a:r>
              <a:rPr dirty="0"/>
              <a:t>  </a:t>
            </a:r>
            <a:r>
              <a:rPr spc="-23" dirty="0" err="1"/>
              <a:t>категории</a:t>
            </a:r>
            <a:r>
              <a:rPr spc="-23" dirty="0"/>
              <a:t> </a:t>
            </a:r>
            <a:r>
              <a:rPr dirty="0"/>
              <a:t>В2.</a:t>
            </a:r>
          </a:p>
        </p:txBody>
      </p:sp>
      <p:sp>
        <p:nvSpPr>
          <p:cNvPr id="250" name="object 8"/>
          <p:cNvSpPr/>
          <p:nvPr/>
        </p:nvSpPr>
        <p:spPr>
          <a:xfrm>
            <a:off x="0" y="-61863"/>
            <a:ext cx="24381026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1" name="object 9"/>
          <p:cNvSpPr/>
          <p:nvPr/>
        </p:nvSpPr>
        <p:spPr>
          <a:xfrm>
            <a:off x="0" y="-61863"/>
            <a:ext cx="2722341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object 10"/>
          <p:cNvSpPr/>
          <p:nvPr/>
        </p:nvSpPr>
        <p:spPr>
          <a:xfrm>
            <a:off x="22844253" y="38127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3" name="Rectangle"/>
          <p:cNvSpPr/>
          <p:nvPr/>
        </p:nvSpPr>
        <p:spPr>
          <a:xfrm>
            <a:off x="12573000" y="1752599"/>
            <a:ext cx="11614285" cy="11734207"/>
          </a:xfrm>
          <a:prstGeom prst="rect">
            <a:avLst/>
          </a:prstGeom>
          <a:solidFill>
            <a:srgbClr val="0324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4" name="object 11"/>
          <p:cNvSpPr/>
          <p:nvPr/>
        </p:nvSpPr>
        <p:spPr>
          <a:xfrm>
            <a:off x="13500140" y="2389832"/>
            <a:ext cx="9760004" cy="65068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5" name="object 7"/>
          <p:cNvSpPr txBox="1"/>
          <p:nvPr/>
        </p:nvSpPr>
        <p:spPr>
          <a:xfrm>
            <a:off x="13617556" y="9779606"/>
            <a:ext cx="9760002" cy="248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3714" indent="12700" defTabSz="2194560">
              <a:lnSpc>
                <a:spcPts val="3800"/>
              </a:lnSpc>
              <a:spcBef>
                <a:spcPts val="400"/>
              </a:spcBef>
              <a:tabLst>
                <a:tab pos="2679700" algn="l"/>
                <a:tab pos="4927600" algn="l"/>
                <a:tab pos="8013700" algn="l"/>
                <a:tab pos="8559800" algn="l"/>
                <a:tab pos="12547600" algn="l"/>
                <a:tab pos="15417800" algn="l"/>
                <a:tab pos="15963900" algn="l"/>
              </a:tabLst>
              <a:defRPr sz="3200" spc="-80">
                <a:solidFill>
                  <a:srgbClr val="C99D6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Выпускник</a:t>
            </a:r>
            <a:r>
              <a:rPr spc="-68" dirty="0" err="1"/>
              <a:t>и</a:t>
            </a:r>
            <a:r>
              <a:rPr spc="0" dirty="0"/>
              <a:t> </a:t>
            </a:r>
            <a:r>
              <a:rPr spc="-68" dirty="0" err="1"/>
              <a:t>А</a:t>
            </a:r>
            <a:r>
              <a:rPr dirty="0" err="1"/>
              <a:t>ка</a:t>
            </a:r>
            <a:r>
              <a:rPr spc="-68" dirty="0" err="1"/>
              <a:t>дем</a:t>
            </a:r>
            <a:r>
              <a:rPr dirty="0" err="1"/>
              <a:t>и</a:t>
            </a:r>
            <a:r>
              <a:rPr spc="-68" dirty="0" err="1"/>
              <a:t>и</a:t>
            </a:r>
            <a:r>
              <a:rPr spc="0" dirty="0"/>
              <a:t> </a:t>
            </a:r>
            <a:r>
              <a:rPr spc="-68" dirty="0" err="1"/>
              <a:t>вос</a:t>
            </a:r>
            <a:r>
              <a:rPr dirty="0" err="1"/>
              <a:t>т</a:t>
            </a:r>
            <a:r>
              <a:rPr spc="-68" dirty="0" err="1"/>
              <a:t>р</a:t>
            </a:r>
            <a:r>
              <a:rPr spc="-45" dirty="0" err="1"/>
              <a:t>е</a:t>
            </a:r>
            <a:r>
              <a:rPr spc="-57" dirty="0" err="1"/>
              <a:t>бов</a:t>
            </a:r>
            <a:r>
              <a:rPr dirty="0" err="1"/>
              <a:t>а</a:t>
            </a:r>
            <a:r>
              <a:rPr spc="-68" dirty="0" err="1"/>
              <a:t>ны</a:t>
            </a:r>
            <a:r>
              <a:rPr spc="0" dirty="0"/>
              <a:t> </a:t>
            </a:r>
            <a:r>
              <a:rPr spc="-57" dirty="0"/>
              <a:t>в</a:t>
            </a:r>
            <a:r>
              <a:rPr spc="0" dirty="0"/>
              <a:t> </a:t>
            </a:r>
            <a:r>
              <a:rPr dirty="0" err="1"/>
              <a:t>а</a:t>
            </a:r>
            <a:r>
              <a:rPr spc="-68" dirty="0" err="1"/>
              <a:t>ви</a:t>
            </a:r>
            <a:r>
              <a:rPr dirty="0" err="1"/>
              <a:t>ап</a:t>
            </a:r>
            <a:r>
              <a:rPr spc="-57" dirty="0" err="1"/>
              <a:t>ре</a:t>
            </a:r>
            <a:r>
              <a:rPr dirty="0" err="1"/>
              <a:t>дп</a:t>
            </a:r>
            <a:r>
              <a:rPr spc="-91" dirty="0" err="1"/>
              <a:t>р</a:t>
            </a:r>
            <a:r>
              <a:rPr dirty="0" err="1"/>
              <a:t>ия</a:t>
            </a:r>
            <a:r>
              <a:rPr spc="-57" dirty="0" err="1"/>
              <a:t>т</a:t>
            </a:r>
            <a:r>
              <a:rPr spc="-102" dirty="0" err="1"/>
              <a:t>и</a:t>
            </a:r>
            <a:r>
              <a:rPr spc="-57" dirty="0" err="1"/>
              <a:t>ях</a:t>
            </a:r>
            <a:r>
              <a:rPr spc="0" dirty="0"/>
              <a:t> </a:t>
            </a:r>
            <a:r>
              <a:rPr spc="-57" dirty="0" err="1"/>
              <a:t>гра</a:t>
            </a:r>
            <a:r>
              <a:rPr spc="-102" dirty="0" err="1"/>
              <a:t>ж</a:t>
            </a:r>
            <a:r>
              <a:rPr dirty="0" err="1"/>
              <a:t>да</a:t>
            </a:r>
            <a:r>
              <a:rPr spc="-57" dirty="0" err="1"/>
              <a:t>нс</a:t>
            </a:r>
            <a:r>
              <a:rPr spc="-45" dirty="0" err="1"/>
              <a:t>к</a:t>
            </a:r>
            <a:r>
              <a:rPr spc="-68" dirty="0" err="1"/>
              <a:t>ой</a:t>
            </a:r>
            <a:r>
              <a:rPr spc="0" dirty="0"/>
              <a:t> </a:t>
            </a:r>
            <a:r>
              <a:rPr spc="-68" dirty="0"/>
              <a:t>и</a:t>
            </a:r>
            <a:r>
              <a:rPr spc="0" dirty="0"/>
              <a:t> </a:t>
            </a:r>
            <a:r>
              <a:rPr spc="-68" dirty="0" err="1"/>
              <a:t>г</a:t>
            </a:r>
            <a:r>
              <a:rPr spc="-57" dirty="0" err="1"/>
              <a:t>о</a:t>
            </a:r>
            <a:r>
              <a:rPr spc="-68" dirty="0" err="1"/>
              <a:t>су</a:t>
            </a:r>
            <a:r>
              <a:rPr dirty="0" err="1"/>
              <a:t>да</a:t>
            </a:r>
            <a:r>
              <a:rPr spc="-57" dirty="0" err="1"/>
              <a:t>рст</a:t>
            </a:r>
            <a:r>
              <a:rPr spc="-68" dirty="0" err="1"/>
              <a:t>венн</a:t>
            </a:r>
            <a:r>
              <a:rPr dirty="0" err="1"/>
              <a:t>о</a:t>
            </a:r>
            <a:r>
              <a:rPr spc="-45" dirty="0" err="1"/>
              <a:t>й</a:t>
            </a:r>
            <a:r>
              <a:rPr spc="-45" dirty="0"/>
              <a:t>  </a:t>
            </a:r>
            <a:r>
              <a:rPr spc="-68" dirty="0" err="1"/>
              <a:t>авиации</a:t>
            </a:r>
            <a:r>
              <a:rPr spc="-57" dirty="0"/>
              <a:t> </a:t>
            </a:r>
            <a:r>
              <a:rPr spc="-57" dirty="0" err="1"/>
              <a:t>страны</a:t>
            </a:r>
            <a:r>
              <a:rPr spc="-57" dirty="0"/>
              <a:t>.</a:t>
            </a:r>
          </a:p>
          <a:p>
            <a:pPr marR="12191" indent="12700" defTabSz="2194560">
              <a:lnSpc>
                <a:spcPts val="3800"/>
              </a:lnSpc>
              <a:spcBef>
                <a:spcPts val="700"/>
              </a:spcBef>
              <a:defRPr sz="3200" spc="-68">
                <a:solidFill>
                  <a:srgbClr val="C99D6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Заработная</a:t>
            </a:r>
            <a:r>
              <a:rPr dirty="0"/>
              <a:t> </a:t>
            </a:r>
            <a:r>
              <a:rPr spc="-80" dirty="0" err="1"/>
              <a:t>плата</a:t>
            </a:r>
            <a:r>
              <a:rPr spc="-80" dirty="0"/>
              <a:t> </a:t>
            </a:r>
            <a:r>
              <a:rPr dirty="0" err="1"/>
              <a:t>механиков</a:t>
            </a:r>
            <a:r>
              <a:rPr dirty="0"/>
              <a:t> и </a:t>
            </a:r>
            <a:r>
              <a:rPr dirty="0" err="1"/>
              <a:t>авиоников</a:t>
            </a:r>
            <a:r>
              <a:rPr dirty="0"/>
              <a:t> </a:t>
            </a:r>
            <a:r>
              <a:rPr dirty="0" err="1"/>
              <a:t>составляет</a:t>
            </a:r>
            <a:r>
              <a:rPr dirty="0"/>
              <a:t>  </a:t>
            </a:r>
            <a:r>
              <a:rPr dirty="0" err="1"/>
              <a:t>от</a:t>
            </a:r>
            <a:r>
              <a:rPr dirty="0"/>
              <a:t> 300 </a:t>
            </a:r>
            <a:r>
              <a:rPr dirty="0" err="1"/>
              <a:t>до</a:t>
            </a:r>
            <a:r>
              <a:rPr dirty="0"/>
              <a:t> 700 </a:t>
            </a:r>
            <a:r>
              <a:rPr spc="-57" dirty="0" err="1"/>
              <a:t>тысяч</a:t>
            </a:r>
            <a:r>
              <a:rPr dirty="0"/>
              <a:t> </a:t>
            </a:r>
            <a:r>
              <a:rPr spc="-45" dirty="0" err="1"/>
              <a:t>тенге</a:t>
            </a:r>
            <a:r>
              <a:rPr spc="-45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992233"/>
            <a:ext cx="1219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200"/>
              </a:spcBef>
              <a:defRPr sz="4200" spc="-11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программа: </a:t>
            </a:r>
            <a:r>
              <a:rPr lang="ru-RU" dirty="0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Техническая эксплуатация систем </a:t>
            </a:r>
            <a:r>
              <a:rPr lang="ru-RU" dirty="0" err="1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авионики</a:t>
            </a:r>
            <a:r>
              <a:rPr lang="ru-RU" dirty="0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летательных аппаратов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ject 5"/>
          <p:cNvSpPr txBox="1"/>
          <p:nvPr/>
        </p:nvSpPr>
        <p:spPr>
          <a:xfrm>
            <a:off x="1691421" y="3580481"/>
            <a:ext cx="1043635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1574800" algn="l"/>
                <a:tab pos="5943600" algn="l"/>
                <a:tab pos="8928100" algn="l"/>
                <a:tab pos="9652000" algn="l"/>
              </a:tabLst>
              <a:defRPr sz="3800" spc="-2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Цел</a:t>
            </a:r>
            <a:r>
              <a:rPr spc="-11" dirty="0" err="1"/>
              <a:t>ь</a:t>
            </a:r>
            <a:r>
              <a:rPr spc="0" dirty="0"/>
              <a:t>	</a:t>
            </a:r>
            <a:r>
              <a:rPr spc="-11" dirty="0" err="1"/>
              <a:t>обра</a:t>
            </a:r>
            <a:r>
              <a:rPr spc="11" dirty="0" err="1"/>
              <a:t>з</a:t>
            </a:r>
            <a:r>
              <a:rPr spc="-11" dirty="0" err="1"/>
              <a:t>ов</a:t>
            </a:r>
            <a:r>
              <a:rPr spc="11" dirty="0" err="1"/>
              <a:t>а</a:t>
            </a:r>
            <a:r>
              <a:rPr spc="-11" dirty="0" err="1"/>
              <a:t>тел</a:t>
            </a:r>
            <a:r>
              <a:rPr spc="0" dirty="0" err="1"/>
              <a:t>ь</a:t>
            </a:r>
            <a:r>
              <a:rPr spc="-11" dirty="0" err="1"/>
              <a:t>ной</a:t>
            </a:r>
            <a:r>
              <a:rPr spc="0" dirty="0"/>
              <a:t>	</a:t>
            </a:r>
            <a:r>
              <a:rPr dirty="0" err="1"/>
              <a:t>п</a:t>
            </a:r>
            <a:r>
              <a:rPr spc="23" dirty="0" err="1"/>
              <a:t>р</a:t>
            </a:r>
            <a:r>
              <a:rPr spc="-11" dirty="0" err="1"/>
              <a:t>о</a:t>
            </a:r>
            <a:r>
              <a:rPr dirty="0" err="1"/>
              <a:t>г</a:t>
            </a:r>
            <a:r>
              <a:rPr spc="23" dirty="0" err="1"/>
              <a:t>р</a:t>
            </a:r>
            <a:r>
              <a:rPr spc="-11" dirty="0" err="1"/>
              <a:t>ам</a:t>
            </a:r>
            <a:r>
              <a:rPr spc="0" dirty="0" err="1"/>
              <a:t>м</a:t>
            </a:r>
            <a:r>
              <a:rPr spc="-11" dirty="0" err="1"/>
              <a:t>ы</a:t>
            </a:r>
            <a:r>
              <a:rPr spc="0" dirty="0"/>
              <a:t>	</a:t>
            </a:r>
            <a:r>
              <a:rPr spc="-11" dirty="0"/>
              <a:t>–</a:t>
            </a:r>
            <a:r>
              <a:rPr spc="0" dirty="0"/>
              <a:t>	</a:t>
            </a:r>
            <a:r>
              <a:rPr dirty="0" err="1"/>
              <a:t>э</a:t>
            </a:r>
            <a:r>
              <a:rPr spc="11" dirty="0" err="1"/>
              <a:t>т</a:t>
            </a:r>
            <a:r>
              <a:rPr spc="-11" dirty="0" err="1"/>
              <a:t>о</a:t>
            </a:r>
            <a:endParaRPr spc="-11" dirty="0"/>
          </a:p>
        </p:txBody>
      </p:sp>
      <p:sp>
        <p:nvSpPr>
          <p:cNvPr id="258" name="object 6"/>
          <p:cNvSpPr txBox="1"/>
          <p:nvPr/>
        </p:nvSpPr>
        <p:spPr>
          <a:xfrm>
            <a:off x="1705817" y="4136866"/>
            <a:ext cx="932840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 defTabSz="2194560">
              <a:lnSpc>
                <a:spcPct val="100000"/>
              </a:lnSpc>
              <a:spcBef>
                <a:spcPts val="0"/>
              </a:spcBef>
              <a:tabLst>
                <a:tab pos="30099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подготовка</a:t>
            </a:r>
            <a:r>
              <a:rPr dirty="0"/>
              <a:t>	</a:t>
            </a:r>
            <a:r>
              <a:rPr dirty="0" err="1"/>
              <a:t>высококвалифицированных</a:t>
            </a:r>
            <a:endParaRPr dirty="0"/>
          </a:p>
        </p:txBody>
      </p:sp>
      <p:sp>
        <p:nvSpPr>
          <p:cNvPr id="259" name="object 7"/>
          <p:cNvSpPr txBox="1"/>
          <p:nvPr/>
        </p:nvSpPr>
        <p:spPr>
          <a:xfrm>
            <a:off x="1742416" y="4640901"/>
            <a:ext cx="11245844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0"/>
              </a:spcBef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компетентных</a:t>
            </a:r>
            <a:r>
              <a:rPr dirty="0"/>
              <a:t> </a:t>
            </a:r>
            <a:r>
              <a:rPr spc="-23" dirty="0" err="1"/>
              <a:t>специалистов</a:t>
            </a:r>
            <a:r>
              <a:rPr spc="-23" dirty="0"/>
              <a:t> </a:t>
            </a:r>
            <a:r>
              <a:rPr dirty="0"/>
              <a:t>в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эксплуатации</a:t>
            </a:r>
            <a:r>
              <a:rPr dirty="0"/>
              <a:t> </a:t>
            </a:r>
            <a:r>
              <a:rPr dirty="0" err="1"/>
              <a:t>радиотехнического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  и </a:t>
            </a:r>
            <a:r>
              <a:rPr dirty="0" err="1"/>
              <a:t>связи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эксплуатации</a:t>
            </a:r>
            <a:r>
              <a:rPr dirty="0"/>
              <a:t> </a:t>
            </a:r>
            <a:r>
              <a:rPr dirty="0" err="1"/>
              <a:t>светотехнического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обеспечению</a:t>
            </a:r>
            <a:r>
              <a:rPr dirty="0"/>
              <a:t> 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spc="-23" dirty="0" err="1"/>
              <a:t>полетов</a:t>
            </a:r>
            <a:r>
              <a:rPr spc="-23" dirty="0"/>
              <a:t>, </a:t>
            </a:r>
            <a:r>
              <a:rPr dirty="0" err="1"/>
              <a:t>обладающих</a:t>
            </a:r>
            <a:r>
              <a:rPr dirty="0"/>
              <a:t> </a:t>
            </a:r>
            <a:r>
              <a:rPr dirty="0" err="1"/>
              <a:t>необходимыми</a:t>
            </a:r>
            <a:r>
              <a:rPr dirty="0"/>
              <a:t> </a:t>
            </a:r>
            <a:r>
              <a:rPr dirty="0" err="1"/>
              <a:t>знаниями</a:t>
            </a:r>
            <a:r>
              <a:rPr dirty="0"/>
              <a:t> и</a:t>
            </a:r>
            <a:r>
              <a:rPr spc="356" dirty="0"/>
              <a:t> </a:t>
            </a:r>
            <a:r>
              <a:rPr dirty="0" err="1"/>
              <a:t>компетенциями</a:t>
            </a:r>
            <a:r>
              <a:rPr dirty="0"/>
              <a:t>.</a:t>
            </a:r>
          </a:p>
        </p:txBody>
      </p:sp>
      <p:sp>
        <p:nvSpPr>
          <p:cNvPr id="260" name="object 8"/>
          <p:cNvSpPr/>
          <p:nvPr/>
        </p:nvSpPr>
        <p:spPr>
          <a:xfrm>
            <a:off x="-398" y="-2"/>
            <a:ext cx="24384398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object 9"/>
          <p:cNvSpPr/>
          <p:nvPr/>
        </p:nvSpPr>
        <p:spPr>
          <a:xfrm>
            <a:off x="-398" y="92166"/>
            <a:ext cx="2428853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object 10"/>
          <p:cNvSpPr/>
          <p:nvPr/>
        </p:nvSpPr>
        <p:spPr>
          <a:xfrm>
            <a:off x="22895053" y="99988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3" name="Rectangle"/>
          <p:cNvSpPr/>
          <p:nvPr/>
        </p:nvSpPr>
        <p:spPr>
          <a:xfrm>
            <a:off x="13814626" y="3394019"/>
            <a:ext cx="10032363" cy="6927962"/>
          </a:xfrm>
          <a:prstGeom prst="rect">
            <a:avLst/>
          </a:prstGeom>
          <a:solidFill>
            <a:srgbClr val="C99D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object 11"/>
          <p:cNvSpPr/>
          <p:nvPr/>
        </p:nvSpPr>
        <p:spPr>
          <a:xfrm>
            <a:off x="14399473" y="4139031"/>
            <a:ext cx="8862669" cy="54379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5" name="object 4"/>
          <p:cNvSpPr txBox="1">
            <a:spLocks noGrp="1"/>
          </p:cNvSpPr>
          <p:nvPr>
            <p:ph type="title"/>
          </p:nvPr>
        </p:nvSpPr>
        <p:spPr>
          <a:xfrm>
            <a:off x="2428455" y="99988"/>
            <a:ext cx="19102241" cy="1468803"/>
          </a:xfrm>
          <a:prstGeom prst="rect">
            <a:avLst/>
          </a:prstGeom>
        </p:spPr>
        <p:txBody>
          <a:bodyPr/>
          <a:lstStyle/>
          <a:p>
            <a:pPr indent="12700" algn="ctr">
              <a:spcBef>
                <a:spcPts val="200"/>
              </a:spcBef>
              <a:tabLst>
                <a:tab pos="6731000" algn="l"/>
              </a:tabLst>
              <a:defRPr sz="4200">
                <a:solidFill>
                  <a:srgbClr val="FFFFFF"/>
                </a:solidFill>
              </a:defRPr>
            </a:pP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рограмм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Обслуживание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наземного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радиоэлектронного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оборудования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аэропортов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66" name="Студент, освоивший данную образовательную программу востребован на рынке труда и способен выполнять трудовую деятельность в сфере обеспечения безопасности воздушного полёта. Зарплата в отрасли от 200 до 800 тысяч тенге."/>
          <p:cNvSpPr txBox="1"/>
          <p:nvPr/>
        </p:nvSpPr>
        <p:spPr>
          <a:xfrm>
            <a:off x="1479207" y="11522430"/>
            <a:ext cx="21684347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b="1" spc="-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освоивший</a:t>
            </a:r>
            <a:r>
              <a:rPr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данную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образовательную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программу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труда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выполнять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трудовую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b="1" spc="-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сфере</a:t>
            </a:r>
            <a:r>
              <a:rPr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b="1" spc="-9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</a:t>
            </a:r>
            <a:r>
              <a:rPr b="1" spc="-102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b="1" spc="-8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b="1" spc="-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воздушного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полёта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Зарплата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b="1" spc="-6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b="1" spc="-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800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тысяч</a:t>
            </a:r>
            <a:r>
              <a:rPr b="1" spc="-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bject 3"/>
          <p:cNvSpPr txBox="1"/>
          <p:nvPr/>
        </p:nvSpPr>
        <p:spPr>
          <a:xfrm>
            <a:off x="12948304" y="2472069"/>
            <a:ext cx="777697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0"/>
              </a:spcBef>
              <a:tabLst>
                <a:tab pos="3530600" algn="l"/>
                <a:tab pos="4597400" algn="l"/>
                <a:tab pos="56388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Специалисты</a:t>
            </a:r>
            <a:r>
              <a:rPr dirty="0"/>
              <a:t>	</a:t>
            </a:r>
            <a:r>
              <a:rPr dirty="0" err="1"/>
              <a:t>по</a:t>
            </a:r>
            <a:r>
              <a:rPr dirty="0"/>
              <a:t>	</a:t>
            </a:r>
            <a:r>
              <a:rPr dirty="0" err="1"/>
              <a:t>авиационной</a:t>
            </a:r>
            <a:r>
              <a:rPr dirty="0"/>
              <a:t>  </a:t>
            </a:r>
            <a:r>
              <a:rPr dirty="0" err="1"/>
              <a:t>обе</a:t>
            </a:r>
            <a:r>
              <a:rPr spc="-35" dirty="0" err="1"/>
              <a:t>с</a:t>
            </a:r>
            <a:r>
              <a:rPr spc="-23" dirty="0" err="1"/>
              <a:t>п</a:t>
            </a:r>
            <a:r>
              <a:rPr spc="11" dirty="0" err="1"/>
              <a:t>е</a:t>
            </a:r>
            <a:r>
              <a:rPr dirty="0" err="1"/>
              <a:t>чива</a:t>
            </a:r>
            <a:r>
              <a:rPr spc="11" dirty="0" err="1"/>
              <a:t>ю</a:t>
            </a:r>
            <a:r>
              <a:rPr dirty="0" err="1"/>
              <a:t>т</a:t>
            </a:r>
            <a:r>
              <a:rPr spc="0" dirty="0"/>
              <a:t>	</a:t>
            </a:r>
            <a:r>
              <a:rPr spc="0" dirty="0" err="1"/>
              <a:t>к</a:t>
            </a:r>
            <a:r>
              <a:rPr dirty="0" err="1"/>
              <a:t>ом</a:t>
            </a:r>
            <a:r>
              <a:rPr spc="0" dirty="0" err="1"/>
              <a:t>п</a:t>
            </a:r>
            <a:r>
              <a:rPr spc="-23" dirty="0" err="1"/>
              <a:t>лекс</a:t>
            </a:r>
            <a:r>
              <a:rPr spc="-23" dirty="0"/>
              <a:t> </a:t>
            </a:r>
            <a:r>
              <a:rPr spc="-23" dirty="0" err="1"/>
              <a:t>мер</a:t>
            </a:r>
            <a:r>
              <a:rPr spc="-23" dirty="0"/>
              <a:t>,</a:t>
            </a:r>
          </a:p>
        </p:txBody>
      </p:sp>
      <p:sp>
        <p:nvSpPr>
          <p:cNvPr id="269" name="object 4"/>
          <p:cNvSpPr txBox="1"/>
          <p:nvPr/>
        </p:nvSpPr>
        <p:spPr>
          <a:xfrm>
            <a:off x="20734925" y="2494464"/>
            <a:ext cx="309677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defTabSz="2194560">
              <a:lnSpc>
                <a:spcPct val="100000"/>
              </a:lnSpc>
              <a:spcBef>
                <a:spcPts val="0"/>
              </a:spcBef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безоп</a:t>
            </a:r>
            <a:r>
              <a:rPr spc="11" dirty="0" err="1"/>
              <a:t>а</a:t>
            </a:r>
            <a:r>
              <a:rPr spc="-23" dirty="0" err="1"/>
              <a:t>сн</a:t>
            </a:r>
            <a:r>
              <a:rPr dirty="0" err="1"/>
              <a:t>о</a:t>
            </a:r>
            <a:r>
              <a:rPr spc="0" dirty="0" err="1"/>
              <a:t>с</a:t>
            </a:r>
            <a:r>
              <a:rPr dirty="0" err="1"/>
              <a:t>ти</a:t>
            </a:r>
            <a:endParaRPr dirty="0"/>
          </a:p>
        </p:txBody>
      </p:sp>
      <p:sp>
        <p:nvSpPr>
          <p:cNvPr id="270" name="object 5"/>
          <p:cNvSpPr txBox="1"/>
          <p:nvPr/>
        </p:nvSpPr>
        <p:spPr>
          <a:xfrm>
            <a:off x="12948790" y="3690790"/>
            <a:ext cx="11201403" cy="669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предусматривающих</a:t>
            </a:r>
            <a:r>
              <a:rPr dirty="0"/>
              <a:t> </a:t>
            </a:r>
            <a:r>
              <a:rPr dirty="0" err="1"/>
              <a:t>безопасность</a:t>
            </a:r>
            <a:r>
              <a:rPr spc="570" dirty="0"/>
              <a:t> </a:t>
            </a:r>
            <a:r>
              <a:rPr spc="-23" dirty="0" err="1"/>
              <a:t>при</a:t>
            </a:r>
            <a:endParaRPr spc="-23" dirty="0"/>
          </a:p>
          <a:p>
            <a:pPr indent="12700" defTabSz="2194560">
              <a:lnSpc>
                <a:spcPct val="100000"/>
              </a:lnSpc>
              <a:spcBef>
                <a:spcPts val="0"/>
              </a:spcBef>
              <a:defRPr sz="3800" spc="-2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воздушной</a:t>
            </a:r>
            <a:r>
              <a:rPr dirty="0"/>
              <a:t> </a:t>
            </a:r>
            <a:r>
              <a:rPr dirty="0" err="1"/>
              <a:t>перевозке</a:t>
            </a:r>
            <a:r>
              <a:rPr dirty="0"/>
              <a:t>, </a:t>
            </a:r>
            <a:r>
              <a:rPr spc="-11" dirty="0"/>
              <a:t>в </a:t>
            </a:r>
            <a:r>
              <a:rPr spc="-11" dirty="0" err="1"/>
              <a:t>том</a:t>
            </a:r>
            <a:r>
              <a:rPr spc="225" dirty="0"/>
              <a:t> </a:t>
            </a:r>
            <a:r>
              <a:rPr spc="-11" dirty="0" err="1"/>
              <a:t>числе</a:t>
            </a:r>
            <a:r>
              <a:rPr spc="-11" dirty="0"/>
              <a:t>:</a:t>
            </a:r>
          </a:p>
          <a:p>
            <a:pPr marL="827087" marR="19811" indent="-814387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8509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охрану</a:t>
            </a:r>
            <a:r>
              <a:rPr dirty="0"/>
              <a:t> </a:t>
            </a:r>
            <a:r>
              <a:rPr dirty="0" err="1"/>
              <a:t>аэропортов</a:t>
            </a:r>
            <a:r>
              <a:rPr dirty="0"/>
              <a:t>, </a:t>
            </a:r>
            <a:r>
              <a:rPr dirty="0" err="1"/>
              <a:t>воздушных</a:t>
            </a:r>
            <a:r>
              <a:rPr dirty="0"/>
              <a:t> </a:t>
            </a:r>
            <a:r>
              <a:rPr dirty="0" err="1"/>
              <a:t>судов</a:t>
            </a:r>
            <a:r>
              <a:rPr dirty="0"/>
              <a:t> и  </a:t>
            </a:r>
            <a:r>
              <a:rPr spc="-23" dirty="0" err="1"/>
              <a:t>других</a:t>
            </a:r>
            <a:r>
              <a:rPr spc="-23" dirty="0"/>
              <a:t> </a:t>
            </a:r>
            <a:r>
              <a:rPr dirty="0" err="1"/>
              <a:t>объектов</a:t>
            </a:r>
            <a:r>
              <a:rPr dirty="0"/>
              <a:t> </a:t>
            </a:r>
            <a:r>
              <a:rPr spc="-23" dirty="0" err="1"/>
              <a:t>гражданской</a:t>
            </a:r>
            <a:r>
              <a:rPr spc="201" dirty="0"/>
              <a:t> </a:t>
            </a:r>
            <a:r>
              <a:rPr dirty="0" err="1"/>
              <a:t>авиации</a:t>
            </a:r>
            <a:r>
              <a:rPr dirty="0"/>
              <a:t>;</a:t>
            </a:r>
          </a:p>
          <a:p>
            <a:pPr marL="827087" marR="19811" indent="-814387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8509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осмотр</a:t>
            </a:r>
            <a:r>
              <a:rPr dirty="0"/>
              <a:t> </a:t>
            </a:r>
            <a:r>
              <a:rPr dirty="0" err="1"/>
              <a:t>членов</a:t>
            </a:r>
            <a:r>
              <a:rPr dirty="0"/>
              <a:t> </a:t>
            </a:r>
            <a:r>
              <a:rPr spc="-23" dirty="0" err="1"/>
              <a:t>экипажей</a:t>
            </a:r>
            <a:r>
              <a:rPr spc="-23" dirty="0"/>
              <a:t>, </a:t>
            </a:r>
            <a:r>
              <a:rPr dirty="0" err="1"/>
              <a:t>обслуживающего</a:t>
            </a:r>
            <a:r>
              <a:rPr dirty="0"/>
              <a:t>  </a:t>
            </a:r>
            <a:r>
              <a:rPr dirty="0" err="1"/>
              <a:t>персонала</a:t>
            </a:r>
            <a:r>
              <a:rPr dirty="0"/>
              <a:t>, </a:t>
            </a:r>
            <a:r>
              <a:rPr dirty="0" err="1"/>
              <a:t>пассажиров</a:t>
            </a:r>
            <a:r>
              <a:rPr dirty="0"/>
              <a:t>, </a:t>
            </a:r>
            <a:r>
              <a:rPr dirty="0" err="1"/>
              <a:t>ручной</a:t>
            </a:r>
            <a:r>
              <a:rPr dirty="0"/>
              <a:t> </a:t>
            </a:r>
            <a:r>
              <a:rPr spc="-23" dirty="0" err="1"/>
              <a:t>клади</a:t>
            </a:r>
            <a:r>
              <a:rPr spc="-23" dirty="0"/>
              <a:t>,  </a:t>
            </a:r>
            <a:r>
              <a:rPr dirty="0" err="1"/>
              <a:t>багажа</a:t>
            </a:r>
            <a:r>
              <a:rPr dirty="0"/>
              <a:t>, </a:t>
            </a:r>
            <a:r>
              <a:rPr spc="-23" dirty="0" err="1"/>
              <a:t>почты</a:t>
            </a:r>
            <a:r>
              <a:rPr spc="-23" dirty="0"/>
              <a:t>, </a:t>
            </a:r>
            <a:r>
              <a:rPr spc="-23" dirty="0" err="1"/>
              <a:t>грузов</a:t>
            </a:r>
            <a:r>
              <a:rPr spc="-23" dirty="0"/>
              <a:t> </a:t>
            </a:r>
            <a:r>
              <a:rPr dirty="0"/>
              <a:t>и </a:t>
            </a:r>
            <a:r>
              <a:rPr dirty="0" err="1"/>
              <a:t>бортовых</a:t>
            </a:r>
            <a:r>
              <a:rPr spc="296" dirty="0"/>
              <a:t> </a:t>
            </a:r>
            <a:r>
              <a:rPr dirty="0" err="1"/>
              <a:t>запасов</a:t>
            </a:r>
            <a:r>
              <a:rPr dirty="0"/>
              <a:t>;</a:t>
            </a:r>
          </a:p>
          <a:p>
            <a:pPr marL="827087" marR="15240" indent="-814387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8509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предотвращение</a:t>
            </a:r>
            <a:r>
              <a:rPr dirty="0"/>
              <a:t> и </a:t>
            </a:r>
            <a:r>
              <a:rPr dirty="0" err="1"/>
              <a:t>пресечение</a:t>
            </a:r>
            <a:r>
              <a:rPr dirty="0"/>
              <a:t> </a:t>
            </a:r>
            <a:r>
              <a:rPr dirty="0" err="1"/>
              <a:t>попыток</a:t>
            </a:r>
            <a:r>
              <a:rPr dirty="0"/>
              <a:t>  </a:t>
            </a:r>
            <a:r>
              <a:rPr dirty="0" err="1"/>
              <a:t>захвата</a:t>
            </a:r>
            <a:r>
              <a:rPr dirty="0"/>
              <a:t> и </a:t>
            </a:r>
            <a:r>
              <a:rPr dirty="0" err="1"/>
              <a:t>угона</a:t>
            </a:r>
            <a:r>
              <a:rPr dirty="0"/>
              <a:t> </a:t>
            </a:r>
            <a:r>
              <a:rPr dirty="0" err="1"/>
              <a:t>воздушного</a:t>
            </a:r>
            <a:r>
              <a:rPr dirty="0"/>
              <a:t> </a:t>
            </a:r>
            <a:r>
              <a:rPr dirty="0" err="1"/>
              <a:t>судна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spc="-23" dirty="0" err="1"/>
              <a:t>иных</a:t>
            </a:r>
            <a:r>
              <a:rPr spc="-23" dirty="0"/>
              <a:t>  </a:t>
            </a:r>
            <a:r>
              <a:rPr spc="0" dirty="0" err="1"/>
              <a:t>актов</a:t>
            </a:r>
            <a:r>
              <a:rPr spc="0" dirty="0"/>
              <a:t> </a:t>
            </a:r>
            <a:r>
              <a:rPr spc="0" dirty="0" err="1"/>
              <a:t>незаконного</a:t>
            </a:r>
            <a:r>
              <a:rPr spc="0" dirty="0"/>
              <a:t> </a:t>
            </a:r>
            <a:r>
              <a:rPr dirty="0" err="1"/>
              <a:t>вмешательства</a:t>
            </a:r>
            <a:r>
              <a:rPr dirty="0"/>
              <a:t> в  </a:t>
            </a:r>
            <a:r>
              <a:rPr dirty="0" err="1"/>
              <a:t>деятельность</a:t>
            </a:r>
            <a:r>
              <a:rPr dirty="0"/>
              <a:t> </a:t>
            </a:r>
            <a:r>
              <a:rPr spc="-23" dirty="0" err="1"/>
              <a:t>гражданской</a:t>
            </a:r>
            <a:r>
              <a:rPr spc="142" dirty="0"/>
              <a:t> </a:t>
            </a:r>
            <a:r>
              <a:rPr dirty="0" err="1"/>
              <a:t>авиации</a:t>
            </a:r>
            <a:r>
              <a:rPr dirty="0"/>
              <a:t>.</a:t>
            </a:r>
          </a:p>
        </p:txBody>
      </p:sp>
      <p:sp>
        <p:nvSpPr>
          <p:cNvPr id="271" name="object 6"/>
          <p:cNvSpPr/>
          <p:nvPr/>
        </p:nvSpPr>
        <p:spPr>
          <a:xfrm>
            <a:off x="-101601" y="-2"/>
            <a:ext cx="24485601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2" name="object 7"/>
          <p:cNvSpPr/>
          <p:nvPr/>
        </p:nvSpPr>
        <p:spPr>
          <a:xfrm>
            <a:off x="-101601" y="-99992"/>
            <a:ext cx="27223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3" name="object 8"/>
          <p:cNvSpPr/>
          <p:nvPr/>
        </p:nvSpPr>
        <p:spPr>
          <a:xfrm>
            <a:off x="22895053" y="99988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4" name="object 2"/>
          <p:cNvSpPr txBox="1">
            <a:spLocks noGrp="1"/>
          </p:cNvSpPr>
          <p:nvPr>
            <p:ph type="title"/>
          </p:nvPr>
        </p:nvSpPr>
        <p:spPr>
          <a:xfrm>
            <a:off x="1878745" y="398746"/>
            <a:ext cx="20163108" cy="871285"/>
          </a:xfrm>
          <a:prstGeom prst="rect">
            <a:avLst/>
          </a:prstGeom>
        </p:spPr>
        <p:txBody>
          <a:bodyPr/>
          <a:lstStyle/>
          <a:p>
            <a:pPr indent="12700" algn="ctr" defTabSz="2438337">
              <a:lnSpc>
                <a:spcPct val="80000"/>
              </a:lnSpc>
              <a:defRPr sz="4200" spc="-100">
                <a:solidFill>
                  <a:srgbClr val="FFFFFF"/>
                </a:solidFill>
              </a:defRPr>
            </a:pP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азова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ьн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spc="-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ограм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Обеспечение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авиационной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безопасности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Rectangle"/>
          <p:cNvSpPr/>
          <p:nvPr/>
        </p:nvSpPr>
        <p:spPr>
          <a:xfrm>
            <a:off x="-101601" y="1676399"/>
            <a:ext cx="11458776" cy="12083854"/>
          </a:xfrm>
          <a:prstGeom prst="rect">
            <a:avLst/>
          </a:prstGeom>
          <a:solidFill>
            <a:srgbClr val="C99D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" name="object 9"/>
          <p:cNvSpPr/>
          <p:nvPr/>
        </p:nvSpPr>
        <p:spPr>
          <a:xfrm>
            <a:off x="1878745" y="3290887"/>
            <a:ext cx="7498083" cy="91735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7" name="Заработная плата работника сферы безопасности  от 150 до 350 тысяч тенге."/>
          <p:cNvSpPr txBox="1"/>
          <p:nvPr/>
        </p:nvSpPr>
        <p:spPr>
          <a:xfrm>
            <a:off x="11967240" y="11730908"/>
            <a:ext cx="1194003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400"/>
              </a:spcBef>
              <a:defRPr sz="3400" spc="-72">
                <a:solidFill>
                  <a:srgbClr val="C99D6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Заработная</a:t>
            </a:r>
            <a:r>
              <a:rPr dirty="0"/>
              <a:t> </a:t>
            </a:r>
            <a:r>
              <a:rPr dirty="0" err="1"/>
              <a:t>плата</a:t>
            </a:r>
            <a:r>
              <a:rPr dirty="0"/>
              <a:t> </a:t>
            </a:r>
            <a:r>
              <a:rPr spc="-60" dirty="0" err="1"/>
              <a:t>работника</a:t>
            </a:r>
            <a:r>
              <a:rPr spc="-60" dirty="0"/>
              <a:t> </a:t>
            </a:r>
            <a:r>
              <a:rPr spc="-60" dirty="0" err="1"/>
              <a:t>сферы</a:t>
            </a:r>
            <a:r>
              <a:rPr spc="-60" dirty="0"/>
              <a:t> </a:t>
            </a:r>
            <a:r>
              <a:rPr spc="-60" dirty="0" err="1"/>
              <a:t>безопасности</a:t>
            </a:r>
            <a:r>
              <a:rPr spc="-60" dirty="0"/>
              <a:t> </a:t>
            </a:r>
            <a:r>
              <a:rPr dirty="0"/>
              <a:t> </a:t>
            </a:r>
            <a:r>
              <a:rPr spc="-60" dirty="0" err="1"/>
              <a:t>от</a:t>
            </a:r>
            <a:r>
              <a:rPr spc="-60" dirty="0"/>
              <a:t> </a:t>
            </a:r>
            <a:r>
              <a:rPr dirty="0"/>
              <a:t>150 </a:t>
            </a:r>
            <a:r>
              <a:rPr dirty="0" err="1"/>
              <a:t>до</a:t>
            </a:r>
            <a:r>
              <a:rPr dirty="0"/>
              <a:t> 350 </a:t>
            </a:r>
            <a:r>
              <a:rPr spc="-60" dirty="0" err="1"/>
              <a:t>тысяч</a:t>
            </a:r>
            <a:r>
              <a:rPr spc="0" dirty="0"/>
              <a:t> </a:t>
            </a:r>
            <a:r>
              <a:rPr spc="-60" dirty="0" err="1"/>
              <a:t>тенге</a:t>
            </a:r>
            <a:r>
              <a:rPr spc="-60"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"/>
          <p:cNvSpPr/>
          <p:nvPr/>
        </p:nvSpPr>
        <p:spPr>
          <a:xfrm>
            <a:off x="17609559" y="1560500"/>
            <a:ext cx="6868371" cy="12155500"/>
          </a:xfrm>
          <a:prstGeom prst="rect">
            <a:avLst/>
          </a:prstGeom>
          <a:solidFill>
            <a:srgbClr val="0324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object 6"/>
          <p:cNvSpPr txBox="1"/>
          <p:nvPr/>
        </p:nvSpPr>
        <p:spPr>
          <a:xfrm>
            <a:off x="1857993" y="5657605"/>
            <a:ext cx="11433344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825500">
              <a:lnSpc>
                <a:spcPct val="100000"/>
              </a:lnSpc>
              <a:spcBef>
                <a:spcPts val="0"/>
              </a:spcBef>
              <a:defRPr sz="3800">
                <a:solidFill>
                  <a:srgbClr val="032492"/>
                </a:solidFill>
              </a:defRPr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профессионалов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авиатранспортной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высокого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аэропортовой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применению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</a:t>
            </a:r>
            <a:r>
              <a:rPr spc="20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81" name="object 7"/>
          <p:cNvSpPr/>
          <p:nvPr/>
        </p:nvSpPr>
        <p:spPr>
          <a:xfrm>
            <a:off x="0" y="-2"/>
            <a:ext cx="24477930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object 8"/>
          <p:cNvSpPr/>
          <p:nvPr/>
        </p:nvSpPr>
        <p:spPr>
          <a:xfrm>
            <a:off x="0" y="-2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3" name="object 9"/>
          <p:cNvSpPr/>
          <p:nvPr/>
        </p:nvSpPr>
        <p:spPr>
          <a:xfrm>
            <a:off x="22844253" y="99988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4" name="object 5"/>
          <p:cNvSpPr txBox="1">
            <a:spLocks noGrp="1"/>
          </p:cNvSpPr>
          <p:nvPr>
            <p:ph type="title"/>
          </p:nvPr>
        </p:nvSpPr>
        <p:spPr>
          <a:xfrm>
            <a:off x="1993772" y="291083"/>
            <a:ext cx="20490386" cy="1377698"/>
          </a:xfrm>
          <a:prstGeom prst="rect">
            <a:avLst/>
          </a:prstGeom>
        </p:spPr>
        <p:txBody>
          <a:bodyPr/>
          <a:lstStyle/>
          <a:p>
            <a:pPr indent="12700" algn="ctr">
              <a:spcBef>
                <a:spcPts val="200"/>
              </a:spcBef>
              <a:defRPr sz="4200" spc="-300">
                <a:solidFill>
                  <a:srgbClr val="FFFFFF"/>
                </a:solidFill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Организация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аэропортовой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деятельности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85" name="ОАД.jpg" descr="ОАД.jpg"/>
          <p:cNvPicPr>
            <a:picLocks noChangeAspect="1"/>
          </p:cNvPicPr>
          <p:nvPr/>
        </p:nvPicPr>
        <p:blipFill>
          <a:blip r:embed="rId4">
            <a:extLst/>
          </a:blip>
          <a:srcRect t="14300"/>
          <a:stretch>
            <a:fillRect/>
          </a:stretch>
        </p:blipFill>
        <p:spPr>
          <a:xfrm>
            <a:off x="15766324" y="2494056"/>
            <a:ext cx="7853286" cy="4489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lane_pushback_at_airport.jpg" descr="plane_pushback_at_airpor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66324" y="7468593"/>
            <a:ext cx="7853364" cy="5489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object 3"/>
          <p:cNvSpPr txBox="1"/>
          <p:nvPr/>
        </p:nvSpPr>
        <p:spPr>
          <a:xfrm>
            <a:off x="2503930" y="2730853"/>
            <a:ext cx="19376140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27087" marR="141731" indent="-814387" defTabSz="2194560">
              <a:lnSpc>
                <a:spcPct val="100000"/>
              </a:lnSpc>
              <a:spcBef>
                <a:spcPts val="0"/>
              </a:spcBef>
              <a:buSzPct val="100000"/>
              <a:buChar char="▪"/>
              <a:tabLst>
                <a:tab pos="812800" algn="l"/>
                <a:tab pos="8509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аэродромы</a:t>
            </a:r>
            <a:r>
              <a:rPr dirty="0"/>
              <a:t>, </a:t>
            </a:r>
            <a:r>
              <a:rPr spc="-23" dirty="0" err="1"/>
              <a:t>включая</a:t>
            </a:r>
            <a:r>
              <a:rPr spc="-23" dirty="0"/>
              <a:t> </a:t>
            </a:r>
            <a:r>
              <a:rPr dirty="0" err="1"/>
              <a:t>взлетно-посадочные</a:t>
            </a:r>
            <a:r>
              <a:rPr dirty="0"/>
              <a:t> </a:t>
            </a:r>
            <a:r>
              <a:rPr spc="-23" dirty="0" err="1"/>
              <a:t>полосы</a:t>
            </a:r>
            <a:r>
              <a:rPr spc="-23" dirty="0"/>
              <a:t>, </a:t>
            </a:r>
            <a:r>
              <a:rPr spc="-23" dirty="0" err="1"/>
              <a:t>рулежные</a:t>
            </a:r>
            <a:r>
              <a:rPr spc="-23" dirty="0"/>
              <a:t> </a:t>
            </a:r>
            <a:r>
              <a:rPr spc="-23" dirty="0" err="1"/>
              <a:t>дорожки</a:t>
            </a:r>
            <a:r>
              <a:rPr spc="-23" dirty="0"/>
              <a:t>, </a:t>
            </a:r>
            <a:r>
              <a:rPr dirty="0" err="1"/>
              <a:t>перроны</a:t>
            </a:r>
            <a:r>
              <a:rPr dirty="0"/>
              <a:t>,  </a:t>
            </a:r>
            <a:r>
              <a:rPr dirty="0" err="1"/>
              <a:t>места</a:t>
            </a:r>
            <a:r>
              <a:rPr dirty="0"/>
              <a:t> </a:t>
            </a:r>
            <a:r>
              <a:rPr dirty="0" err="1"/>
              <a:t>стоянок</a:t>
            </a:r>
            <a:r>
              <a:rPr dirty="0"/>
              <a:t> </a:t>
            </a:r>
            <a:r>
              <a:rPr spc="-23" dirty="0" err="1"/>
              <a:t>воздушных</a:t>
            </a:r>
            <a:r>
              <a:rPr spc="-23" dirty="0"/>
              <a:t> </a:t>
            </a:r>
            <a:r>
              <a:rPr spc="-23" dirty="0" err="1"/>
              <a:t>судов</a:t>
            </a:r>
            <a:r>
              <a:rPr spc="-23" dirty="0"/>
              <a:t> </a:t>
            </a:r>
            <a:r>
              <a:rPr dirty="0"/>
              <a:t>и </a:t>
            </a:r>
            <a:r>
              <a:rPr spc="-23" dirty="0" err="1"/>
              <a:t>площадки</a:t>
            </a:r>
            <a:r>
              <a:rPr spc="-23" dirty="0"/>
              <a:t> </a:t>
            </a:r>
            <a:r>
              <a:rPr dirty="0" err="1"/>
              <a:t>специального</a:t>
            </a:r>
            <a:r>
              <a:rPr spc="391" dirty="0"/>
              <a:t> </a:t>
            </a:r>
            <a:r>
              <a:rPr dirty="0" err="1"/>
              <a:t>назначения</a:t>
            </a:r>
            <a:r>
              <a:rPr dirty="0"/>
              <a:t>;</a:t>
            </a:r>
          </a:p>
          <a:p>
            <a:pPr marL="827087" marR="1188719" indent="-814387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812800" algn="l"/>
                <a:tab pos="850900" algn="l"/>
              </a:tabLst>
              <a:defRPr sz="3800" spc="-2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процессы</a:t>
            </a:r>
            <a:r>
              <a:rPr dirty="0"/>
              <a:t>, </a:t>
            </a:r>
            <a:r>
              <a:rPr spc="-11" dirty="0" err="1"/>
              <a:t>методы</a:t>
            </a:r>
            <a:r>
              <a:rPr spc="-11" dirty="0"/>
              <a:t>, </a:t>
            </a:r>
            <a:r>
              <a:rPr spc="-11" dirty="0" err="1"/>
              <a:t>технологии</a:t>
            </a:r>
            <a:r>
              <a:rPr spc="-11" dirty="0"/>
              <a:t> и </a:t>
            </a:r>
            <a:r>
              <a:rPr spc="-11" dirty="0" err="1"/>
              <a:t>техника</a:t>
            </a:r>
            <a:r>
              <a:rPr spc="-11" dirty="0"/>
              <a:t> </a:t>
            </a:r>
            <a:r>
              <a:rPr spc="-11" dirty="0" err="1"/>
              <a:t>по</a:t>
            </a:r>
            <a:r>
              <a:rPr spc="-11" dirty="0"/>
              <a:t> </a:t>
            </a:r>
            <a:r>
              <a:rPr dirty="0" err="1"/>
              <a:t>обслуживанию</a:t>
            </a:r>
            <a:r>
              <a:rPr dirty="0"/>
              <a:t> </a:t>
            </a:r>
            <a:r>
              <a:rPr dirty="0" err="1"/>
              <a:t>воздушных</a:t>
            </a:r>
            <a:r>
              <a:rPr dirty="0"/>
              <a:t> </a:t>
            </a:r>
            <a:r>
              <a:rPr dirty="0" err="1"/>
              <a:t>судов</a:t>
            </a:r>
            <a:r>
              <a:rPr dirty="0"/>
              <a:t>;</a:t>
            </a:r>
          </a:p>
          <a:p>
            <a:pPr marL="827087" marR="1188719" indent="-814387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812800" algn="l"/>
                <a:tab pos="850900" algn="l"/>
              </a:tabLst>
              <a:defRPr sz="38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объекты</a:t>
            </a:r>
            <a:r>
              <a:rPr dirty="0"/>
              <a:t> </a:t>
            </a:r>
            <a:r>
              <a:rPr spc="-23" dirty="0" err="1"/>
              <a:t>авиационной</a:t>
            </a:r>
            <a:r>
              <a:rPr spc="-23" dirty="0"/>
              <a:t> </a:t>
            </a:r>
            <a:r>
              <a:rPr dirty="0" err="1"/>
              <a:t>инфраструктуры</a:t>
            </a:r>
            <a:r>
              <a:rPr dirty="0"/>
              <a:t>, </a:t>
            </a:r>
            <a:r>
              <a:rPr spc="-23" dirty="0" err="1"/>
              <a:t>процессы</a:t>
            </a:r>
            <a:r>
              <a:rPr spc="-23" dirty="0"/>
              <a:t>, </a:t>
            </a:r>
            <a:r>
              <a:rPr dirty="0" err="1"/>
              <a:t>методы</a:t>
            </a:r>
            <a:r>
              <a:rPr dirty="0"/>
              <a:t> и </a:t>
            </a:r>
            <a:r>
              <a:rPr spc="-23" dirty="0" err="1"/>
              <a:t>средства</a:t>
            </a:r>
            <a:r>
              <a:rPr spc="-23" dirty="0"/>
              <a:t>  </a:t>
            </a:r>
            <a:r>
              <a:rPr spc="-23" dirty="0" err="1"/>
              <a:t>эксплуатации</a:t>
            </a:r>
            <a:r>
              <a:rPr spc="-23" dirty="0"/>
              <a:t> </a:t>
            </a:r>
            <a:r>
              <a:rPr dirty="0"/>
              <a:t>и </a:t>
            </a:r>
            <a:r>
              <a:rPr spc="-23" dirty="0" err="1"/>
              <a:t>обслуживания</a:t>
            </a:r>
            <a:r>
              <a:rPr spc="-23" dirty="0"/>
              <a:t> </a:t>
            </a:r>
            <a:r>
              <a:rPr dirty="0" err="1"/>
              <a:t>объектов</a:t>
            </a:r>
            <a:r>
              <a:rPr dirty="0"/>
              <a:t> </a:t>
            </a:r>
            <a:r>
              <a:rPr spc="-23" dirty="0" err="1"/>
              <a:t>авиационной</a:t>
            </a:r>
            <a:r>
              <a:rPr spc="475" dirty="0"/>
              <a:t> </a:t>
            </a:r>
            <a:r>
              <a:rPr dirty="0" err="1"/>
              <a:t>инфраструктуры</a:t>
            </a:r>
            <a:r>
              <a:rPr dirty="0"/>
              <a:t>.</a:t>
            </a:r>
          </a:p>
        </p:txBody>
      </p:sp>
      <p:sp>
        <p:nvSpPr>
          <p:cNvPr id="289" name="object 4"/>
          <p:cNvSpPr/>
          <p:nvPr/>
        </p:nvSpPr>
        <p:spPr>
          <a:xfrm>
            <a:off x="-1" y="-61863"/>
            <a:ext cx="24384004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0" name="object 5"/>
          <p:cNvSpPr/>
          <p:nvPr/>
        </p:nvSpPr>
        <p:spPr>
          <a:xfrm>
            <a:off x="5273" y="-2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1" name="object 6"/>
          <p:cNvSpPr/>
          <p:nvPr/>
        </p:nvSpPr>
        <p:spPr>
          <a:xfrm>
            <a:off x="22889779" y="38127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Менеджеры по аэропортовой деятельности, flight-менеджеры в авиакомпаниях. Будущие выпускники по этой образовательной программе могут получать  от 200 тысяч тенге и выше. Всегда присутствует карьерный рост."/>
          <p:cNvSpPr/>
          <p:nvPr/>
        </p:nvSpPr>
        <p:spPr>
          <a:xfrm>
            <a:off x="3551002" y="9255908"/>
            <a:ext cx="16252978" cy="210190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indent="354965" defTabSz="219456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293" name="Потребности на рынке труда:"/>
          <p:cNvSpPr txBox="1"/>
          <p:nvPr/>
        </p:nvSpPr>
        <p:spPr>
          <a:xfrm>
            <a:off x="4814582" y="7481006"/>
            <a:ext cx="16229080" cy="867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9726" tIns="109726" rIns="109726" bIns="109726">
            <a:spAutoFit/>
          </a:bodyPr>
          <a:lstStyle/>
          <a:p>
            <a:pPr indent="2814320" defTabSz="2194560">
              <a:lnSpc>
                <a:spcPct val="100000"/>
              </a:lnSpc>
              <a:spcBef>
                <a:spcPts val="0"/>
              </a:spcBef>
              <a:defRPr sz="42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Потребности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b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</a:t>
            </a:r>
            <a:r>
              <a:rPr b="1" spc="-13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труда</a:t>
            </a:r>
            <a:r>
              <a:rPr b="1" spc="-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94" name="object 2"/>
          <p:cNvSpPr txBox="1">
            <a:spLocks noGrp="1"/>
          </p:cNvSpPr>
          <p:nvPr>
            <p:ph type="title"/>
          </p:nvPr>
        </p:nvSpPr>
        <p:spPr>
          <a:xfrm>
            <a:off x="4077460" y="473962"/>
            <a:ext cx="16229080" cy="720854"/>
          </a:xfrm>
          <a:prstGeom prst="rect">
            <a:avLst/>
          </a:prstGeom>
        </p:spPr>
        <p:txBody>
          <a:bodyPr/>
          <a:lstStyle/>
          <a:p>
            <a:pPr indent="12700" algn="ctr">
              <a:spcBef>
                <a:spcPts val="200"/>
              </a:spcBef>
              <a:defRPr sz="4200">
                <a:solidFill>
                  <a:srgbClr val="FFFFFF"/>
                </a:solidFill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профессиональной</a:t>
            </a:r>
            <a:r>
              <a:rPr b="1" spc="-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выпускника</a:t>
            </a:r>
            <a:endParaRPr b="1" spc="-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Менеджеры по аэропортовой деятельности, flight-менеджеры в авиакомпаниях. Будущие выпускники по этой образовательной программе могут получать  от 200 тысяч тенге и выше. Всегда присутствует карьерный рост."/>
          <p:cNvSpPr txBox="1"/>
          <p:nvPr/>
        </p:nvSpPr>
        <p:spPr>
          <a:xfrm>
            <a:off x="3777267" y="9656941"/>
            <a:ext cx="15800448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spc="-79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Будущие</a:t>
            </a:r>
            <a:r>
              <a:rPr b="1" spc="-79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выпускники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этой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программе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получать</a:t>
            </a:r>
            <a:r>
              <a:rPr b="1" spc="-7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b="1" spc="10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b="1" spc="-56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тысяч</a:t>
            </a:r>
            <a:r>
              <a:rPr b="1" spc="-5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56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b="1" spc="-5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b="1" spc="-56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выше</a:t>
            </a:r>
            <a:r>
              <a:rPr b="1" spc="-5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b="1" spc="-5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object 2"/>
          <p:cNvSpPr txBox="1">
            <a:spLocks noGrp="1"/>
          </p:cNvSpPr>
          <p:nvPr>
            <p:ph type="title"/>
          </p:nvPr>
        </p:nvSpPr>
        <p:spPr>
          <a:xfrm>
            <a:off x="870598" y="2036109"/>
            <a:ext cx="10733535" cy="16687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900"/>
              </a:spcBef>
              <a:defRPr sz="4200" spc="-300"/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В095 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Транспортные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услуги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8" name="object 3"/>
          <p:cNvSpPr txBox="1"/>
          <p:nvPr/>
        </p:nvSpPr>
        <p:spPr>
          <a:xfrm>
            <a:off x="870598" y="3827052"/>
            <a:ext cx="10988004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ts val="5000"/>
              </a:lnSpc>
              <a:spcBef>
                <a:spcPts val="200"/>
              </a:spcBef>
              <a:tabLst>
                <a:tab pos="5448300" algn="l"/>
                <a:tab pos="9194800" algn="l"/>
                <a:tab pos="13195300" algn="l"/>
                <a:tab pos="16941800" algn="l"/>
                <a:tab pos="19926300" algn="l"/>
              </a:tabLst>
              <a:defRPr sz="4200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b="1"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b="1"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овател</a:t>
            </a:r>
            <a:r>
              <a:rPr b="1"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</a:t>
            </a:r>
            <a:r>
              <a:rPr b="1"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b="1"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</a:t>
            </a:r>
            <a:r>
              <a:rPr b="1" spc="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b="1"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b="1"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b="1" spc="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Орган</a:t>
            </a:r>
            <a:r>
              <a:rPr spc="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</a:t>
            </a:r>
            <a:r>
              <a:rPr spc="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</a:t>
            </a:r>
            <a:r>
              <a:rPr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ия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</a:t>
            </a:r>
            <a:r>
              <a:rPr spc="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иа</a:t>
            </a:r>
            <a:r>
              <a:rPr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ио</a:t>
            </a:r>
            <a:r>
              <a:rPr spc="-34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</a:t>
            </a:r>
            <a:r>
              <a:rPr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ых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</a:t>
            </a:r>
            <a:r>
              <a:rPr spc="-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ер</a:t>
            </a:r>
            <a:r>
              <a:rPr spc="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е</a:t>
            </a:r>
            <a:r>
              <a:rPr spc="-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возо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99" name="object 4"/>
          <p:cNvSpPr txBox="1"/>
          <p:nvPr/>
        </p:nvSpPr>
        <p:spPr>
          <a:xfrm>
            <a:off x="870598" y="6491690"/>
            <a:ext cx="10733535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0"/>
              </a:spcBef>
              <a:defRPr sz="3800" spc="-11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/>
              <a:t>Специалист</a:t>
            </a:r>
            <a:r>
              <a:rPr b="1" dirty="0"/>
              <a:t> </a:t>
            </a:r>
            <a:r>
              <a:rPr b="1" spc="0" dirty="0" err="1"/>
              <a:t>по</a:t>
            </a:r>
            <a:r>
              <a:rPr b="1" spc="0" dirty="0"/>
              <a:t> </a:t>
            </a:r>
            <a:r>
              <a:rPr b="1" dirty="0" err="1"/>
              <a:t>организации</a:t>
            </a:r>
            <a:r>
              <a:rPr b="1" dirty="0"/>
              <a:t> </a:t>
            </a:r>
            <a:r>
              <a:rPr b="1" dirty="0" err="1"/>
              <a:t>воздушных</a:t>
            </a:r>
            <a:r>
              <a:rPr b="1" dirty="0"/>
              <a:t>  </a:t>
            </a:r>
            <a:r>
              <a:rPr b="1" dirty="0" err="1"/>
              <a:t>перевозок</a:t>
            </a:r>
            <a:r>
              <a:rPr b="1" dirty="0"/>
              <a:t> </a:t>
            </a:r>
            <a:r>
              <a:rPr spc="-23" dirty="0" err="1">
                <a:latin typeface="Tahoma"/>
                <a:ea typeface="Tahoma"/>
                <a:cs typeface="Tahoma"/>
                <a:sym typeface="Tahoma"/>
              </a:rPr>
              <a:t>обладает</a:t>
            </a:r>
            <a:r>
              <a:rPr spc="-23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знаниями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организации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работы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службы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пассажирских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грузовых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перевозок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обработки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багажа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грузов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, 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владеет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навыками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spc="-23" dirty="0" err="1">
                <a:latin typeface="Tahoma"/>
                <a:ea typeface="Tahoma"/>
                <a:cs typeface="Tahoma"/>
                <a:sym typeface="Tahoma"/>
              </a:rPr>
              <a:t>ведения</a:t>
            </a:r>
            <a:r>
              <a:rPr spc="-23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перевозочной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документации</a:t>
            </a:r>
            <a:r>
              <a:rPr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профессиональным</a:t>
            </a:r>
            <a:r>
              <a:rPr spc="356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dirty="0" err="1">
                <a:latin typeface="Tahoma"/>
                <a:ea typeface="Tahoma"/>
                <a:cs typeface="Tahoma"/>
                <a:sym typeface="Tahoma"/>
              </a:rPr>
              <a:t>английским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0" name="object 6"/>
          <p:cNvSpPr txBox="1"/>
          <p:nvPr/>
        </p:nvSpPr>
        <p:spPr>
          <a:xfrm>
            <a:off x="870599" y="10009420"/>
            <a:ext cx="1058627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0"/>
              </a:spcBef>
              <a:tabLst>
                <a:tab pos="3530600" algn="l"/>
              </a:tabLst>
              <a:defRPr sz="380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языком</a:t>
            </a:r>
            <a:r>
              <a:rPr dirty="0"/>
              <a:t>, </a:t>
            </a:r>
            <a:r>
              <a:rPr spc="-11" dirty="0" err="1"/>
              <a:t>может</a:t>
            </a:r>
            <a:r>
              <a:rPr spc="-11" dirty="0"/>
              <a:t> </a:t>
            </a:r>
            <a:r>
              <a:rPr spc="-11" dirty="0" err="1"/>
              <a:t>работать</a:t>
            </a:r>
            <a:r>
              <a:rPr spc="-11" dirty="0"/>
              <a:t> с </a:t>
            </a:r>
            <a:r>
              <a:rPr spc="-11" dirty="0" err="1"/>
              <a:t>автоматизированными</a:t>
            </a:r>
            <a:r>
              <a:rPr spc="-11" dirty="0"/>
              <a:t> </a:t>
            </a:r>
            <a:r>
              <a:rPr spc="-11" dirty="0" err="1"/>
              <a:t>информационными</a:t>
            </a:r>
            <a:r>
              <a:rPr spc="-11" dirty="0"/>
              <a:t>  </a:t>
            </a:r>
            <a:r>
              <a:rPr spc="-11" dirty="0" err="1"/>
              <a:t>технологиями</a:t>
            </a:r>
            <a:r>
              <a:rPr spc="-11" dirty="0"/>
              <a:t>.</a:t>
            </a:r>
          </a:p>
        </p:txBody>
      </p:sp>
      <p:sp>
        <p:nvSpPr>
          <p:cNvPr id="301" name="object 7"/>
          <p:cNvSpPr/>
          <p:nvPr/>
        </p:nvSpPr>
        <p:spPr>
          <a:xfrm>
            <a:off x="-18454" y="25194"/>
            <a:ext cx="24384001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2" name="object 8"/>
          <p:cNvSpPr/>
          <p:nvPr/>
        </p:nvSpPr>
        <p:spPr>
          <a:xfrm>
            <a:off x="-18454" y="-3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3" name="object 9"/>
          <p:cNvSpPr/>
          <p:nvPr/>
        </p:nvSpPr>
        <p:spPr>
          <a:xfrm>
            <a:off x="22895053" y="99988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12217400" y="1701799"/>
            <a:ext cx="12148147" cy="11958640"/>
          </a:xfrm>
          <a:prstGeom prst="rect">
            <a:avLst/>
          </a:prstGeom>
          <a:solidFill>
            <a:srgbClr val="C99D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object 10"/>
          <p:cNvSpPr/>
          <p:nvPr/>
        </p:nvSpPr>
        <p:spPr>
          <a:xfrm>
            <a:off x="13971389" y="3492549"/>
            <a:ext cx="8640166" cy="673090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6" name="Направление подготовки: 6В113 – Транспортные услуги"/>
          <p:cNvSpPr txBox="1"/>
          <p:nvPr/>
        </p:nvSpPr>
        <p:spPr>
          <a:xfrm>
            <a:off x="5423929" y="398067"/>
            <a:ext cx="13648416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12700" algn="ctr" defTabSz="2194560">
              <a:lnSpc>
                <a:spcPct val="100000"/>
              </a:lnSpc>
              <a:spcBef>
                <a:spcPts val="1200"/>
              </a:spcBef>
              <a:defRPr sz="4200" spc="-233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6В113 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Транспортные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услуги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object 2"/>
          <p:cNvSpPr txBox="1">
            <a:spLocks noGrp="1"/>
          </p:cNvSpPr>
          <p:nvPr>
            <p:ph type="title"/>
          </p:nvPr>
        </p:nvSpPr>
        <p:spPr>
          <a:xfrm>
            <a:off x="2671542" y="3022412"/>
            <a:ext cx="19360896" cy="3272255"/>
          </a:xfrm>
          <a:prstGeom prst="rect">
            <a:avLst/>
          </a:prstGeom>
        </p:spPr>
        <p:txBody>
          <a:bodyPr/>
          <a:lstStyle/>
          <a:p>
            <a:pPr indent="12446" defTabSz="2150667">
              <a:tabLst>
                <a:tab pos="2984500" algn="l"/>
                <a:tab pos="4953000" algn="l"/>
                <a:tab pos="6985000" algn="l"/>
                <a:tab pos="9677400" algn="l"/>
                <a:tab pos="10236200" algn="l"/>
                <a:tab pos="13728700" algn="l"/>
                <a:tab pos="16395700" algn="l"/>
              </a:tabLst>
              <a:defRPr sz="4200" spc="-300">
                <a:solidFill>
                  <a:srgbClr val="C99D67"/>
                </a:solidFill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решает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задачи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связанные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с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оптимизацией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процессов</a:t>
            </a:r>
            <a:r>
              <a:rPr spc="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снабжения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производства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распределения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складирования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транспортировки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есть</a:t>
            </a:r>
            <a:r>
              <a:rPr spc="5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охватывает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весь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круг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вопросов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связанных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с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перемещением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материальных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информационных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потоков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как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пределах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предприятия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spc="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так</a:t>
            </a:r>
            <a:r>
              <a:rPr spc="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между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поставщиками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посредническими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фирмами</a:t>
            </a:r>
            <a:r>
              <a:rPr spc="-10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spc="-10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распределительной</a:t>
            </a:r>
            <a:r>
              <a:rPr spc="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сетью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</p:txBody>
      </p:sp>
      <p:sp>
        <p:nvSpPr>
          <p:cNvPr id="309" name="object 4"/>
          <p:cNvSpPr/>
          <p:nvPr/>
        </p:nvSpPr>
        <p:spPr>
          <a:xfrm>
            <a:off x="0" y="-2"/>
            <a:ext cx="24384000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0" name="object 5"/>
          <p:cNvSpPr/>
          <p:nvPr/>
        </p:nvSpPr>
        <p:spPr>
          <a:xfrm>
            <a:off x="0" y="-59356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" name="object 6"/>
          <p:cNvSpPr txBox="1"/>
          <p:nvPr/>
        </p:nvSpPr>
        <p:spPr>
          <a:xfrm>
            <a:off x="2578604" y="8287207"/>
            <a:ext cx="19115536" cy="379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3714" indent="12700" defTabSz="2194560">
              <a:lnSpc>
                <a:spcPct val="100000"/>
              </a:lnSpc>
              <a:spcBef>
                <a:spcPts val="0"/>
              </a:spcBef>
              <a:defRPr sz="3700" spc="-11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освоивший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данную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образовательную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программу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восстребован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выполнять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трудовую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сфере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наземного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грузов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аэропортах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авиакомпаниях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транспортно-логистических</a:t>
            </a:r>
            <a:r>
              <a:rPr spc="1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2194560">
              <a:lnSpc>
                <a:spcPct val="100000"/>
              </a:lnSpc>
              <a:spcBef>
                <a:spcPts val="0"/>
              </a:spcBef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2191" indent="12700" algn="just" defTabSz="2194560">
              <a:lnSpc>
                <a:spcPts val="3800"/>
              </a:lnSpc>
              <a:spcBef>
                <a:spcPts val="0"/>
              </a:spcBef>
              <a:defRPr sz="3900" spc="-83">
                <a:solidFill>
                  <a:srgbClr val="C99D6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будущем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ым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97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r>
              <a:rPr lang="ru-RU" spc="-97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</a:t>
            </a:r>
            <a:r>
              <a:rPr spc="-9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6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spc="-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</a:t>
            </a:r>
            <a:r>
              <a:rPr spc="-6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тысяч</a:t>
            </a:r>
            <a:r>
              <a:rPr spc="-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pc="-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69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</a:t>
            </a:r>
            <a:r>
              <a:rPr lang="ru-RU" spc="-69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ц.</a:t>
            </a:r>
            <a:endParaRPr spc="-6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object 7"/>
          <p:cNvSpPr/>
          <p:nvPr/>
        </p:nvSpPr>
        <p:spPr>
          <a:xfrm flipV="1">
            <a:off x="3299244" y="7084769"/>
            <a:ext cx="17575592" cy="95402"/>
          </a:xfrm>
          <a:prstGeom prst="line">
            <a:avLst/>
          </a:prstGeom>
          <a:ln w="88900">
            <a:solidFill>
              <a:srgbClr val="00218E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3" name="object 8"/>
          <p:cNvSpPr/>
          <p:nvPr/>
        </p:nvSpPr>
        <p:spPr>
          <a:xfrm>
            <a:off x="22945853" y="38127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887579" y="393963"/>
            <a:ext cx="185045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программа</a:t>
            </a:r>
            <a:r>
              <a:rPr lang="ru-RU" sz="4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4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 на транспорте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9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object 4"/>
          <p:cNvSpPr txBox="1"/>
          <p:nvPr/>
        </p:nvSpPr>
        <p:spPr>
          <a:xfrm>
            <a:off x="1024431" y="2530007"/>
            <a:ext cx="11711603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востребованы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авиакомпаниях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аэропортах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авиационных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настоящий</a:t>
            </a:r>
            <a:r>
              <a:rPr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момент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стране</a:t>
            </a:r>
            <a:r>
              <a:rPr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осуществляют</a:t>
            </a:r>
            <a:r>
              <a:rPr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свою</a:t>
            </a:r>
            <a:r>
              <a:rPr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</a:t>
            </a:r>
            <a:r>
              <a:rPr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-2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более 40</a:t>
            </a:r>
            <a:r>
              <a:rPr b="1" spc="-2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авиакомпаний</a:t>
            </a:r>
            <a:r>
              <a:rPr b="1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,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более 20 </a:t>
            </a:r>
            <a:r>
              <a:rPr b="1" spc="-2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аэропортов</a:t>
            </a:r>
            <a:r>
              <a:rPr b="1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,  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Р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ес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публ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и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канско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го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с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уд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арств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енн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ое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 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предприятие</a:t>
            </a:r>
            <a:r>
              <a:rPr b="1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«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Казаэронавигация</a:t>
            </a:r>
            <a:r>
              <a:rPr b="1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», </a:t>
            </a:r>
            <a:r>
              <a:rPr lang="ru-RU" b="1" spc="-2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авиаремонтные </a:t>
            </a:r>
            <a:r>
              <a:rPr b="1" spc="-24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заводы</a:t>
            </a:r>
            <a:r>
              <a:rPr b="1" spc="-2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и 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другие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 </a:t>
            </a:r>
            <a:r>
              <a:rPr b="1" spc="-2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авиапредриятия</a:t>
            </a:r>
            <a:r>
              <a:rPr b="1" spc="-2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 Bold"/>
              </a:rPr>
              <a:t>.</a:t>
            </a:r>
          </a:p>
        </p:txBody>
      </p:sp>
      <p:sp>
        <p:nvSpPr>
          <p:cNvPr id="316" name="object 5"/>
          <p:cNvSpPr/>
          <p:nvPr/>
        </p:nvSpPr>
        <p:spPr>
          <a:xfrm>
            <a:off x="-2" y="-2"/>
            <a:ext cx="24384002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7" name="object 6"/>
          <p:cNvSpPr/>
          <p:nvPr/>
        </p:nvSpPr>
        <p:spPr>
          <a:xfrm>
            <a:off x="-1" y="-2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8" name="object 7"/>
          <p:cNvSpPr/>
          <p:nvPr/>
        </p:nvSpPr>
        <p:spPr>
          <a:xfrm>
            <a:off x="22895053" y="99988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9" name="object 9"/>
          <p:cNvSpPr/>
          <p:nvPr/>
        </p:nvSpPr>
        <p:spPr>
          <a:xfrm>
            <a:off x="15160752" y="2248904"/>
            <a:ext cx="8492961" cy="49310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0" name="object 10"/>
          <p:cNvSpPr/>
          <p:nvPr/>
        </p:nvSpPr>
        <p:spPr>
          <a:xfrm>
            <a:off x="1648193" y="7760034"/>
            <a:ext cx="7593408" cy="43957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1" name="plane_PNG5257.png" descr="plane_PNG525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42150" y="6149211"/>
            <a:ext cx="7848749" cy="4194739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bject 2"/>
          <p:cNvSpPr txBox="1">
            <a:spLocks noGrp="1"/>
          </p:cNvSpPr>
          <p:nvPr>
            <p:ph type="title"/>
          </p:nvPr>
        </p:nvSpPr>
        <p:spPr>
          <a:xfrm>
            <a:off x="7468869" y="318897"/>
            <a:ext cx="8894078" cy="1030983"/>
          </a:xfrm>
          <a:prstGeom prst="rect">
            <a:avLst/>
          </a:prstGeom>
        </p:spPr>
        <p:txBody>
          <a:bodyPr>
            <a:normAutofit/>
          </a:bodyPr>
          <a:lstStyle>
            <a:lvl1pPr indent="9904" defTabSz="1901904">
              <a:lnSpc>
                <a:spcPct val="80000"/>
              </a:lnSpc>
              <a:defRPr sz="9000" spc="-200">
                <a:solidFill>
                  <a:srgbClr val="FFFFFF"/>
                </a:solidFill>
              </a:defRPr>
            </a:lvl1pPr>
          </a:lstStyle>
          <a:p>
            <a:pPr algn="ctr"/>
            <a:r>
              <a:rPr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Трудоустройство</a:t>
            </a:r>
            <a:endParaRPr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В гражданской авиации Казахстана работает…"/>
          <p:cNvSpPr txBox="1"/>
          <p:nvPr/>
        </p:nvSpPr>
        <p:spPr>
          <a:xfrm>
            <a:off x="8982330" y="8661050"/>
            <a:ext cx="21458235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3927475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b="1"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гражданской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авиации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Казахстана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1" indent="3927475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20 000 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из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них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4890" indent="-738051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работники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аэропортов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4890" indent="-738051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лётный</a:t>
            </a:r>
            <a:r>
              <a:rPr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состав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4890" indent="-738051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инженерно-технический</a:t>
            </a:r>
            <a:r>
              <a:rPr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состав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4890" indent="-738051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авиадиспетчеров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4890" indent="-738051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b="1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</a:t>
            </a:r>
            <a:r>
              <a:rPr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сотрудники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авиакомпаний</a:t>
            </a:r>
            <a:r>
              <a:rPr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spc="-25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технических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213859" defTabSz="8255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авиационных</a:t>
            </a:r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учебных</a:t>
            </a:r>
            <a:r>
              <a:rPr sz="3600" spc="-25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</a:t>
            </a:r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object 3"/>
          <p:cNvSpPr txBox="1">
            <a:spLocks noGrp="1"/>
          </p:cNvSpPr>
          <p:nvPr>
            <p:ph type="title"/>
          </p:nvPr>
        </p:nvSpPr>
        <p:spPr>
          <a:xfrm>
            <a:off x="2172610" y="1995707"/>
            <a:ext cx="20687902" cy="1783082"/>
          </a:xfrm>
          <a:prstGeom prst="rect">
            <a:avLst/>
          </a:prstGeom>
        </p:spPr>
        <p:txBody>
          <a:bodyPr/>
          <a:lstStyle/>
          <a:p>
            <a:pPr indent="7550240" algn="ctr" defTabSz="2150667">
              <a:lnSpc>
                <a:spcPts val="4900"/>
              </a:lnSpc>
              <a:spcBef>
                <a:spcPts val="200"/>
              </a:spcBef>
              <a:defRPr sz="4100" spc="-228"/>
            </a:pPr>
            <a:endParaRPr dirty="0"/>
          </a:p>
          <a:p>
            <a:pPr marR="11947" indent="12446" defTabSz="2150667">
              <a:lnSpc>
                <a:spcPct val="77600"/>
              </a:lnSpc>
              <a:spcBef>
                <a:spcPts val="900"/>
              </a:spcBef>
              <a:tabLst>
                <a:tab pos="647700" algn="l"/>
                <a:tab pos="3162300" algn="l"/>
                <a:tab pos="5727700" algn="l"/>
                <a:tab pos="8623300" algn="l"/>
                <a:tab pos="9258300" algn="l"/>
              </a:tabLst>
              <a:defRPr sz="3700" spc="-299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В </a:t>
            </a:r>
            <a:r>
              <a:rPr dirty="0" err="1"/>
              <a:t>Академии</a:t>
            </a:r>
            <a:r>
              <a:rPr dirty="0"/>
              <a:t> </a:t>
            </a:r>
            <a:r>
              <a:rPr dirty="0" err="1"/>
              <a:t>действует</a:t>
            </a:r>
            <a:r>
              <a:rPr spc="0" dirty="0"/>
              <a:t> </a:t>
            </a:r>
            <a:r>
              <a:rPr dirty="0" err="1"/>
              <a:t>Положение</a:t>
            </a:r>
            <a:r>
              <a:rPr spc="0" dirty="0"/>
              <a:t> </a:t>
            </a:r>
            <a:r>
              <a:rPr dirty="0"/>
              <a:t>о</a:t>
            </a:r>
            <a:r>
              <a:rPr spc="0" dirty="0"/>
              <a:t> </a:t>
            </a:r>
            <a:r>
              <a:rPr dirty="0" err="1"/>
              <a:t>материальном</a:t>
            </a:r>
            <a:r>
              <a:rPr dirty="0"/>
              <a:t> </a:t>
            </a:r>
            <a:r>
              <a:rPr dirty="0" err="1"/>
              <a:t>стимулировании</a:t>
            </a:r>
            <a:r>
              <a:rPr dirty="0"/>
              <a:t> и </a:t>
            </a:r>
            <a:r>
              <a:rPr dirty="0" err="1"/>
              <a:t>выделении</a:t>
            </a:r>
            <a:r>
              <a:rPr dirty="0"/>
              <a:t> </a:t>
            </a:r>
            <a:r>
              <a:rPr dirty="0" err="1"/>
              <a:t>материальной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spc="0" dirty="0"/>
              <a:t> </a:t>
            </a:r>
            <a:r>
              <a:rPr dirty="0" err="1"/>
              <a:t>обучающимся</a:t>
            </a:r>
            <a:r>
              <a:rPr dirty="0"/>
              <a:t>:</a:t>
            </a:r>
          </a:p>
        </p:txBody>
      </p:sp>
      <p:sp>
        <p:nvSpPr>
          <p:cNvPr id="326" name="object 4"/>
          <p:cNvSpPr txBox="1"/>
          <p:nvPr/>
        </p:nvSpPr>
        <p:spPr>
          <a:xfrm>
            <a:off x="2172613" y="4371135"/>
            <a:ext cx="20295110" cy="288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27087" marR="13714" indent="-814387" defTabSz="2194560">
              <a:lnSpc>
                <a:spcPct val="80000"/>
              </a:lnSpc>
              <a:spcBef>
                <a:spcPts val="900"/>
              </a:spcBef>
              <a:buSzPct val="100000"/>
              <a:buChar char="▪"/>
              <a:tabLst>
                <a:tab pos="850900" algn="l"/>
              </a:tabLst>
              <a:defRPr sz="3800" spc="-11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Материальное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осуществляется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виде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предоставления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скидок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оплату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обучение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льгот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проживание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общежитии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spc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поощрения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научно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 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инновационную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деятельность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активное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участие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общественной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спортивной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жизни</a:t>
            </a:r>
            <a:r>
              <a:rPr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Академии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  <a:p>
            <a:pPr marL="827087" marR="12191" indent="-814387" defTabSz="2194560">
              <a:lnSpc>
                <a:spcPts val="3600"/>
              </a:lnSpc>
              <a:spcBef>
                <a:spcPts val="700"/>
              </a:spcBef>
              <a:buSzPct val="100000"/>
              <a:buChar char="▪"/>
              <a:tabLst>
                <a:tab pos="850900" algn="l"/>
              </a:tabLst>
              <a:defRPr sz="3800" spc="-11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предоставляется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обучающимся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сиротам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виде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бесплатного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проживания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общежитии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приобретения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форменной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одежды</a:t>
            </a:r>
            <a:r>
              <a:rPr spc="-2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</a:t>
            </a:r>
            <a:r>
              <a:rPr lang="en-US" spc="59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др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</p:txBody>
      </p:sp>
      <p:sp>
        <p:nvSpPr>
          <p:cNvPr id="327" name="object 5"/>
          <p:cNvSpPr/>
          <p:nvPr/>
        </p:nvSpPr>
        <p:spPr>
          <a:xfrm>
            <a:off x="0" y="-24065"/>
            <a:ext cx="24384000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object 6"/>
          <p:cNvSpPr/>
          <p:nvPr/>
        </p:nvSpPr>
        <p:spPr>
          <a:xfrm>
            <a:off x="0" y="-2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9" name="object 7"/>
          <p:cNvSpPr/>
          <p:nvPr/>
        </p:nvSpPr>
        <p:spPr>
          <a:xfrm>
            <a:off x="22895053" y="99988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0" name="object 8"/>
          <p:cNvSpPr/>
          <p:nvPr/>
        </p:nvSpPr>
        <p:spPr>
          <a:xfrm>
            <a:off x="2363905" y="8080247"/>
            <a:ext cx="7764782" cy="5176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1" name="object 9"/>
          <p:cNvSpPr/>
          <p:nvPr/>
        </p:nvSpPr>
        <p:spPr>
          <a:xfrm>
            <a:off x="10873740" y="8080247"/>
            <a:ext cx="11705237" cy="5176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2" name="Стимулирование"/>
          <p:cNvSpPr txBox="1"/>
          <p:nvPr/>
        </p:nvSpPr>
        <p:spPr>
          <a:xfrm>
            <a:off x="-459094" y="437294"/>
            <a:ext cx="16749852" cy="79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7704328" algn="ctr" defTabSz="2194560">
              <a:lnSpc>
                <a:spcPts val="5000"/>
              </a:lnSpc>
              <a:spcBef>
                <a:spcPts val="200"/>
              </a:spcBef>
              <a:defRPr sz="7000" spc="-388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sz="8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</a:t>
            </a:r>
            <a:endParaRPr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object 2"/>
          <p:cNvSpPr/>
          <p:nvPr/>
        </p:nvSpPr>
        <p:spPr>
          <a:xfrm>
            <a:off x="-72631" y="-24064"/>
            <a:ext cx="24529262" cy="137083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object 4"/>
          <p:cNvSpPr/>
          <p:nvPr/>
        </p:nvSpPr>
        <p:spPr>
          <a:xfrm>
            <a:off x="4482384" y="661109"/>
            <a:ext cx="15037616" cy="81957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object 5"/>
          <p:cNvSpPr/>
          <p:nvPr/>
        </p:nvSpPr>
        <p:spPr>
          <a:xfrm>
            <a:off x="14171063" y="1027174"/>
            <a:ext cx="1822094" cy="607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795"/>
                </a:moveTo>
                <a:lnTo>
                  <a:pt x="676" y="7028"/>
                </a:lnTo>
                <a:lnTo>
                  <a:pt x="2540" y="3840"/>
                </a:lnTo>
                <a:lnTo>
                  <a:pt x="3841" y="2539"/>
                </a:lnTo>
                <a:lnTo>
                  <a:pt x="5349" y="1474"/>
                </a:lnTo>
                <a:lnTo>
                  <a:pt x="7031" y="675"/>
                </a:lnTo>
                <a:lnTo>
                  <a:pt x="8858" y="174"/>
                </a:lnTo>
                <a:lnTo>
                  <a:pt x="10800" y="0"/>
                </a:lnTo>
                <a:lnTo>
                  <a:pt x="12742" y="174"/>
                </a:lnTo>
                <a:lnTo>
                  <a:pt x="14569" y="675"/>
                </a:lnTo>
                <a:lnTo>
                  <a:pt x="16251" y="1474"/>
                </a:lnTo>
                <a:lnTo>
                  <a:pt x="17759" y="2539"/>
                </a:lnTo>
                <a:lnTo>
                  <a:pt x="19060" y="3840"/>
                </a:lnTo>
                <a:lnTo>
                  <a:pt x="20126" y="5347"/>
                </a:lnTo>
                <a:lnTo>
                  <a:pt x="21426" y="8854"/>
                </a:lnTo>
                <a:lnTo>
                  <a:pt x="21600" y="10795"/>
                </a:lnTo>
                <a:lnTo>
                  <a:pt x="21426" y="12738"/>
                </a:lnTo>
                <a:lnTo>
                  <a:pt x="20126" y="16250"/>
                </a:lnTo>
                <a:lnTo>
                  <a:pt x="19060" y="17758"/>
                </a:lnTo>
                <a:lnTo>
                  <a:pt x="17759" y="19060"/>
                </a:lnTo>
                <a:lnTo>
                  <a:pt x="16251" y="20126"/>
                </a:lnTo>
                <a:lnTo>
                  <a:pt x="14569" y="20924"/>
                </a:lnTo>
                <a:lnTo>
                  <a:pt x="12742" y="21426"/>
                </a:lnTo>
                <a:lnTo>
                  <a:pt x="10800" y="21600"/>
                </a:lnTo>
                <a:lnTo>
                  <a:pt x="8858" y="21426"/>
                </a:lnTo>
                <a:lnTo>
                  <a:pt x="7031" y="20924"/>
                </a:lnTo>
                <a:lnTo>
                  <a:pt x="5349" y="20126"/>
                </a:lnTo>
                <a:lnTo>
                  <a:pt x="3841" y="19060"/>
                </a:lnTo>
                <a:lnTo>
                  <a:pt x="2540" y="17758"/>
                </a:lnTo>
                <a:lnTo>
                  <a:pt x="1474" y="16250"/>
                </a:lnTo>
                <a:lnTo>
                  <a:pt x="174" y="12738"/>
                </a:lnTo>
                <a:lnTo>
                  <a:pt x="0" y="10795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0" name="object 6"/>
          <p:cNvGrpSpPr/>
          <p:nvPr/>
        </p:nvGrpSpPr>
        <p:grpSpPr>
          <a:xfrm>
            <a:off x="16012667" y="1497174"/>
            <a:ext cx="2193037" cy="1361849"/>
            <a:chOff x="0" y="0"/>
            <a:chExt cx="2193035" cy="1361847"/>
          </a:xfrm>
        </p:grpSpPr>
        <p:sp>
          <p:nvSpPr>
            <p:cNvPr id="337" name="Shape"/>
            <p:cNvSpPr/>
            <p:nvPr/>
          </p:nvSpPr>
          <p:spPr>
            <a:xfrm>
              <a:off x="116251" y="71311"/>
              <a:ext cx="2076785" cy="129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35" y="1003"/>
                  </a:lnTo>
                  <a:lnTo>
                    <a:pt x="21229" y="21600"/>
                  </a:lnTo>
                  <a:lnTo>
                    <a:pt x="21600" y="20620"/>
                  </a:lnTo>
                  <a:lnTo>
                    <a:pt x="70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2194560">
                <a:lnSpc>
                  <a:spcPct val="100000"/>
                </a:lnSpc>
                <a:spcBef>
                  <a:spcPts val="0"/>
                </a:spcBef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Shape"/>
            <p:cNvSpPr/>
            <p:nvPr/>
          </p:nvSpPr>
          <p:spPr>
            <a:xfrm>
              <a:off x="0" y="-1"/>
              <a:ext cx="296874" cy="28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23" y="19866"/>
                  </a:lnTo>
                  <a:lnTo>
                    <a:pt x="10889" y="21114"/>
                  </a:lnTo>
                  <a:lnTo>
                    <a:pt x="12397" y="21600"/>
                  </a:lnTo>
                  <a:lnTo>
                    <a:pt x="13616" y="20930"/>
                  </a:lnTo>
                  <a:lnTo>
                    <a:pt x="14836" y="20236"/>
                  </a:lnTo>
                  <a:lnTo>
                    <a:pt x="15280" y="18663"/>
                  </a:lnTo>
                  <a:lnTo>
                    <a:pt x="14636" y="17391"/>
                  </a:lnTo>
                  <a:lnTo>
                    <a:pt x="10803" y="9957"/>
                  </a:lnTo>
                  <a:lnTo>
                    <a:pt x="2927" y="4926"/>
                  </a:lnTo>
                  <a:lnTo>
                    <a:pt x="5522" y="485"/>
                  </a:lnTo>
                  <a:lnTo>
                    <a:pt x="2160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2194560">
                <a:lnSpc>
                  <a:spcPct val="100000"/>
                </a:lnSpc>
                <a:spcBef>
                  <a:spcPts val="0"/>
                </a:spcBef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Shape"/>
            <p:cNvSpPr/>
            <p:nvPr/>
          </p:nvSpPr>
          <p:spPr>
            <a:xfrm>
              <a:off x="75892" y="6397"/>
              <a:ext cx="255120" cy="6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0" y="0"/>
                  </a:moveTo>
                  <a:lnTo>
                    <a:pt x="0" y="0"/>
                  </a:lnTo>
                  <a:lnTo>
                    <a:pt x="9164" y="20698"/>
                  </a:lnTo>
                  <a:lnTo>
                    <a:pt x="18581" y="21409"/>
                  </a:lnTo>
                  <a:lnTo>
                    <a:pt x="20206" y="21600"/>
                  </a:lnTo>
                  <a:lnTo>
                    <a:pt x="21523" y="16842"/>
                  </a:lnTo>
                  <a:lnTo>
                    <a:pt x="21548" y="10943"/>
                  </a:lnTo>
                  <a:lnTo>
                    <a:pt x="21600" y="5044"/>
                  </a:lnTo>
                  <a:lnTo>
                    <a:pt x="20310" y="191"/>
                  </a:lnTo>
                  <a:lnTo>
                    <a:pt x="18710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2194560">
                <a:lnSpc>
                  <a:spcPct val="100000"/>
                </a:lnSpc>
                <a:spcBef>
                  <a:spcPts val="0"/>
                </a:spcBef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41" name="object 7"/>
          <p:cNvSpPr txBox="1"/>
          <p:nvPr/>
        </p:nvSpPr>
        <p:spPr>
          <a:xfrm>
            <a:off x="17378474" y="2824214"/>
            <a:ext cx="1944625" cy="861774"/>
          </a:xfrm>
          <a:prstGeom prst="rect">
            <a:avLst/>
          </a:prstGeom>
          <a:ln w="635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2734" marR="309370" indent="-196849" algn="ctr" defTabSz="2194560">
              <a:lnSpc>
                <a:spcPct val="100000"/>
              </a:lnSpc>
              <a:spcBef>
                <a:spcPts val="700"/>
              </a:spcBef>
              <a:defRPr sz="2800">
                <a:solidFill>
                  <a:srgbClr val="FF0000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b="1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АГА</a:t>
            </a:r>
          </a:p>
        </p:txBody>
      </p:sp>
      <p:sp>
        <p:nvSpPr>
          <p:cNvPr id="342" name="КОНТАКТЫ:…"/>
          <p:cNvSpPr txBox="1"/>
          <p:nvPr/>
        </p:nvSpPr>
        <p:spPr>
          <a:xfrm>
            <a:off x="6864433" y="9104170"/>
            <a:ext cx="10273518" cy="413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3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КОНТАКТЫ: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 sz="33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Приёмная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+7 727 346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</a:p>
          <a:p>
            <a:pPr marR="2953511" indent="1239519" defTabSz="2194560">
              <a:lnSpc>
                <a:spcPct val="100000"/>
              </a:lnSpc>
              <a:spcBef>
                <a:spcPts val="0"/>
              </a:spcBef>
              <a:defRPr sz="3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of.mok.aga@mail.ru</a:t>
            </a:r>
            <a:r>
              <a:rPr spc="-2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pc="-2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953511" indent="1239519" defTabSz="2194560">
              <a:lnSpc>
                <a:spcPct val="100000"/>
              </a:lnSpc>
              <a:spcBef>
                <a:spcPts val="0"/>
              </a:spcBef>
              <a:defRPr sz="3300" spc="-23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agakaz_almaty</a:t>
            </a:r>
            <a:endParaRPr spc="-1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953511" indent="1239519" defTabSz="2194560">
              <a:lnSpc>
                <a:spcPct val="100000"/>
              </a:lnSpc>
              <a:spcBef>
                <a:spcPts val="0"/>
              </a:spcBef>
              <a:defRPr sz="3300" spc="-23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agakaz2019  </a:t>
            </a:r>
          </a:p>
          <a:p>
            <a:pPr marR="2953511" indent="1239519" defTabSz="2194560">
              <a:lnSpc>
                <a:spcPct val="100000"/>
              </a:lnSpc>
              <a:spcBef>
                <a:spcPts val="0"/>
              </a:spcBef>
              <a:defRPr sz="3300" spc="-1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Vkontakte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pc="-8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agakaz_almaty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953511" indent="1239519" defTabSz="2194560">
              <a:lnSpc>
                <a:spcPct val="100000"/>
              </a:lnSpc>
              <a:spcBef>
                <a:spcPts val="0"/>
              </a:spcBef>
              <a:defRPr sz="3300" spc="-1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Telegram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civilaviationacademy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bject 3"/>
          <p:cNvSpPr/>
          <p:nvPr/>
        </p:nvSpPr>
        <p:spPr>
          <a:xfrm>
            <a:off x="0" y="-1"/>
            <a:ext cx="24384000" cy="1812184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indent="12700" algn="ctr" defTabSz="914400">
              <a:lnSpc>
                <a:spcPct val="100000"/>
              </a:lnSpc>
              <a:spcBef>
                <a:spcPts val="100"/>
              </a:spcBef>
              <a:defRPr sz="1800">
                <a:solidFill>
                  <a:srgbClr val="F1F1F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65" name="Полёт к мечте начинается здесь!"/>
          <p:cNvSpPr txBox="1"/>
          <p:nvPr/>
        </p:nvSpPr>
        <p:spPr>
          <a:xfrm>
            <a:off x="5043824" y="423906"/>
            <a:ext cx="1429635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12700" algn="ctr">
              <a:lnSpc>
                <a:spcPct val="80000"/>
              </a:lnSpc>
              <a:spcBef>
                <a:spcPts val="0"/>
              </a:spcBef>
              <a:defRPr sz="7000" spc="-1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Полёт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</a:t>
            </a:r>
            <a:r>
              <a:rPr b="1" spc="-388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мечте</a:t>
            </a:r>
            <a:r>
              <a:rPr b="1" spc="-3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88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начинается</a:t>
            </a:r>
            <a:r>
              <a:rPr b="1" spc="-3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88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</a:t>
            </a:r>
            <a:r>
              <a:rPr b="1" spc="-3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66" name="object 5"/>
          <p:cNvSpPr/>
          <p:nvPr/>
        </p:nvSpPr>
        <p:spPr>
          <a:xfrm>
            <a:off x="0" y="136978"/>
            <a:ext cx="2036575" cy="15382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object 7"/>
          <p:cNvSpPr/>
          <p:nvPr/>
        </p:nvSpPr>
        <p:spPr>
          <a:xfrm>
            <a:off x="22737063" y="258853"/>
            <a:ext cx="1211905" cy="1294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Государственная лицензия от 3 февраля 2010 года №0137394 серия АБ…"/>
          <p:cNvSpPr txBox="1"/>
          <p:nvPr/>
        </p:nvSpPr>
        <p:spPr>
          <a:xfrm>
            <a:off x="6011020" y="10717111"/>
            <a:ext cx="1236196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063" algn="ctr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2010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№0137394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серия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АБ </a:t>
            </a:r>
          </a:p>
          <a:p>
            <a:pPr indent="12063" algn="ctr" defTabSz="8255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</a:t>
            </a:r>
            <a:r>
              <a:rPr b="1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169" name="4ba3fe5d7cf90597.jpeg" descr="4ba3fe5d7cf9059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2151" y="2382682"/>
            <a:ext cx="13119697" cy="7379831"/>
          </a:xfrm>
          <a:prstGeom prst="rect">
            <a:avLst/>
          </a:prstGeom>
          <a:ln w="50800">
            <a:solidFill>
              <a:srgbClr val="032492"/>
            </a:solidFill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70" name="plane_PNG5253.png" descr="plane_PNG52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85713" y="7557434"/>
            <a:ext cx="10922001" cy="467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ject 3"/>
          <p:cNvSpPr/>
          <p:nvPr/>
        </p:nvSpPr>
        <p:spPr>
          <a:xfrm>
            <a:off x="0" y="-1"/>
            <a:ext cx="24384000" cy="181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indent="12700" algn="ctr" defTabSz="914400">
              <a:lnSpc>
                <a:spcPct val="100000"/>
              </a:lnSpc>
              <a:spcBef>
                <a:spcPts val="100"/>
              </a:spcBef>
              <a:defRPr sz="1800">
                <a:solidFill>
                  <a:srgbClr val="F1F1F1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/>
          </a:p>
        </p:txBody>
      </p:sp>
      <p:sp>
        <p:nvSpPr>
          <p:cNvPr id="173" name="Академия Гражданской Авиации"/>
          <p:cNvSpPr txBox="1"/>
          <p:nvPr/>
        </p:nvSpPr>
        <p:spPr>
          <a:xfrm>
            <a:off x="4918547" y="423907"/>
            <a:ext cx="14674402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12700">
              <a:lnSpc>
                <a:spcPct val="80000"/>
              </a:lnSpc>
              <a:spcBef>
                <a:spcPts val="0"/>
              </a:spcBef>
              <a:defRPr sz="7000" spc="-14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388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Гражданской</a:t>
            </a:r>
            <a:r>
              <a:rPr b="1" spc="-3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Авиации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" name="logo_agakaz_rgb_25.pdf" descr="logo_agakaz_rgb_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69312" y="66104"/>
            <a:ext cx="1462295" cy="168007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является традиционным лидером в Казахстане и Центральной Азии по подготовке   авиационных специалистов в соответствии с международными требованиями ICAO,  EASA, IATA для эффективного и безопасного функционирования авиационной отрасли;…"/>
          <p:cNvSpPr txBox="1"/>
          <p:nvPr/>
        </p:nvSpPr>
        <p:spPr>
          <a:xfrm>
            <a:off x="685800" y="3068624"/>
            <a:ext cx="11269068" cy="952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8180" indent="-645794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 b="1">
                <a:solidFill>
                  <a:srgbClr val="FFFFFF"/>
                </a:solidFill>
              </a:defRPr>
            </a:pP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традиционным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2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лидером</a:t>
            </a:r>
            <a:r>
              <a:rPr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Казахстане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spc="-22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Центральной</a:t>
            </a:r>
            <a:r>
              <a:rPr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Азии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подготовке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2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авиационных</a:t>
            </a:r>
            <a:r>
              <a:rPr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2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</a:t>
            </a:r>
            <a:r>
              <a:rPr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международными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требованиями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ICAO,</a:t>
            </a:r>
            <a:r>
              <a:rPr lang="en-US"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EASA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pc="-10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IATA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эффективного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безопасного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2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функционирования</a:t>
            </a:r>
            <a:r>
              <a:rPr spc="-2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авиационной</a:t>
            </a:r>
            <a:r>
              <a:rPr spc="50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600" b="1"/>
            </a:pPr>
            <a:endParaRPr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57859" indent="-645794" defTabSz="825500">
              <a:lnSpc>
                <a:spcPct val="100000"/>
              </a:lnSpc>
              <a:spcBef>
                <a:spcPts val="0"/>
              </a:spcBef>
              <a:buSzPct val="100000"/>
              <a:buChar char="▪"/>
              <a:defRPr sz="3600" b="1">
                <a:solidFill>
                  <a:srgbClr val="FFFFFF"/>
                </a:solidFill>
              </a:defRPr>
            </a:pP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многоуровневой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системе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маги</a:t>
            </a:r>
            <a:r>
              <a:rPr spc="-438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тратура</a:t>
            </a:r>
            <a:r>
              <a:rPr spc="97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spc="92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докторантура</a:t>
            </a:r>
            <a:r>
              <a:rPr spc="97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spc="95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переподготовка</a:t>
            </a:r>
            <a:r>
              <a:rPr spc="989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pc="9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располагает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6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высококвалифицированным</a:t>
            </a:r>
            <a:r>
              <a:rPr lang="en-US" spc="6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6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кадровым</a:t>
            </a:r>
            <a:r>
              <a:rPr spc="6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6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потенциалом</a:t>
            </a:r>
            <a:r>
              <a:rPr spc="6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pc="66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развитой</a:t>
            </a:r>
            <a:r>
              <a:rPr spc="6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66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инфраструктурой</a:t>
            </a:r>
            <a:r>
              <a:rPr spc="6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spc="18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материально-технической</a:t>
            </a:r>
            <a:r>
              <a:rPr spc="18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46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базой</a:t>
            </a:r>
            <a:r>
              <a:rPr spc="146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12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spc="112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8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</a:t>
            </a:r>
            <a:r>
              <a:rPr spc="168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8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</a:t>
            </a:r>
            <a:r>
              <a:rPr spc="33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57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r>
              <a:rPr spc="157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pc="15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"/>
          <p:cNvSpPr/>
          <p:nvPr/>
        </p:nvSpPr>
        <p:spPr>
          <a:xfrm>
            <a:off x="12436078" y="1854046"/>
            <a:ext cx="11936215" cy="11949709"/>
          </a:xfrm>
          <a:prstGeom prst="rect">
            <a:avLst/>
          </a:prstGeom>
          <a:solidFill>
            <a:srgbClr val="C99D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object 4"/>
          <p:cNvSpPr/>
          <p:nvPr/>
        </p:nvSpPr>
        <p:spPr>
          <a:xfrm>
            <a:off x="12864714" y="3899777"/>
            <a:ext cx="11078941" cy="59164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8" name="plane_PNG5258.png" descr="plane_PNG525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8202" y="9056377"/>
            <a:ext cx="17450110" cy="3726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bject 2"/>
          <p:cNvSpPr/>
          <p:nvPr/>
        </p:nvSpPr>
        <p:spPr>
          <a:xfrm>
            <a:off x="1219199" y="10339425"/>
            <a:ext cx="21945602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81" name="object 3"/>
          <p:cNvGraphicFramePr/>
          <p:nvPr>
            <p:extLst>
              <p:ext uri="{D42A27DB-BD31-4B8C-83A1-F6EECF244321}">
                <p14:modId xmlns:p14="http://schemas.microsoft.com/office/powerpoint/2010/main" val="4015445094"/>
              </p:ext>
            </p:extLst>
          </p:nvPr>
        </p:nvGraphicFramePr>
        <p:xfrm>
          <a:off x="1227202" y="3442205"/>
          <a:ext cx="21929592" cy="787892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911033"/>
                <a:gridCol w="5052243"/>
                <a:gridCol w="5483158"/>
                <a:gridCol w="5483158"/>
              </a:tblGrid>
              <a:tr h="1321161">
                <a:tc>
                  <a:txBody>
                    <a:bodyPr/>
                    <a:lstStyle/>
                    <a:p>
                      <a:pPr indent="52068" defTabSz="2194560">
                        <a:spcBef>
                          <a:spcPts val="2600"/>
                        </a:spcBef>
                        <a:defRPr sz="32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базе</a:t>
                      </a:r>
                      <a:endParaRPr b="1" spc="-1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  <a:tc>
                  <a:txBody>
                    <a:bodyPr/>
                    <a:lstStyle/>
                    <a:p>
                      <a:pPr indent="1270" defTabSz="2194560">
                        <a:spcBef>
                          <a:spcPts val="2600"/>
                        </a:spcBef>
                        <a:defRPr sz="32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</a:t>
                      </a:r>
                      <a:r>
                        <a:rPr b="1" spc="-68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обучения</a:t>
                      </a:r>
                      <a:endParaRPr b="1" spc="-1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  <a:tc>
                  <a:txBody>
                    <a:bodyPr/>
                    <a:lstStyle/>
                    <a:p>
                      <a:pPr indent="2540" defTabSz="2194560">
                        <a:spcBef>
                          <a:spcPts val="2600"/>
                        </a:spcBef>
                        <a:defRPr sz="32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</a:t>
                      </a:r>
                      <a:r>
                        <a:rPr b="1" spc="-9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обучения</a:t>
                      </a:r>
                      <a:endParaRPr b="1" spc="-1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  <a:tc>
                  <a:txBody>
                    <a:bodyPr/>
                    <a:lstStyle/>
                    <a:p>
                      <a:pPr indent="3175" defTabSz="2194560">
                        <a:spcBef>
                          <a:spcPts val="2600"/>
                        </a:spcBef>
                        <a:defRPr sz="3200" spc="-11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Условия</a:t>
                      </a:r>
                      <a:r>
                        <a:rPr b="1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обучения</a:t>
                      </a:r>
                      <a:endParaRPr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</a:tr>
              <a:tr h="1219297">
                <a:tc>
                  <a:txBody>
                    <a:bodyPr/>
                    <a:lstStyle/>
                    <a:p>
                      <a:pPr defTabSz="2194560">
                        <a:spcBef>
                          <a:spcPts val="2400"/>
                        </a:spcBef>
                        <a:defRPr sz="3200" spc="-11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b="1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классов</a:t>
                      </a:r>
                      <a:endParaRPr b="1" spc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  <a:tc>
                  <a:txBody>
                    <a:bodyPr/>
                    <a:lstStyle/>
                    <a:p>
                      <a:pPr indent="635" defTabSz="2194560">
                        <a:defRPr sz="3600">
                          <a:solidFill>
                            <a:srgbClr val="00218E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b="1" spc="-38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2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года</a:t>
                      </a:r>
                      <a:endParaRPr b="1" spc="-12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194560">
                        <a:spcBef>
                          <a:spcPts val="2400"/>
                        </a:spcBef>
                      </a:pPr>
                      <a:r>
                        <a:rPr sz="3200">
                          <a:solidFill>
                            <a:srgbClr val="00218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очная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194560">
                        <a:spcBef>
                          <a:spcPts val="2400"/>
                        </a:spcBef>
                        <a:defRPr sz="3200">
                          <a:solidFill>
                            <a:srgbClr val="00218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грант,</a:t>
                      </a:r>
                      <a:r>
                        <a:rPr spc="-8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pc="-1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платное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2729894">
                <a:tc>
                  <a:txBody>
                    <a:bodyPr/>
                    <a:lstStyle/>
                    <a:p>
                      <a:pPr marR="684276" indent="291463" defTabSz="2194560">
                        <a:lnSpc>
                          <a:spcPct val="115100"/>
                        </a:lnSpc>
                        <a:spcBef>
                          <a:spcPts val="900"/>
                        </a:spcBef>
                        <a:defRPr sz="3200" spc="-11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технического </a:t>
                      </a:r>
                      <a:r>
                        <a:rPr b="1" spc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 пр</a:t>
                      </a:r>
                      <a:r>
                        <a:rPr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</a:t>
                      </a:r>
                      <a:r>
                        <a:rPr b="1" spc="-22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</a:t>
                      </a:r>
                      <a:r>
                        <a:rPr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b="1" spc="1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</a:t>
                      </a:r>
                      <a:r>
                        <a:rPr b="1" spc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b="1" spc="-22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</a:t>
                      </a:r>
                      <a:r>
                        <a:rPr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</a:t>
                      </a:r>
                      <a:r>
                        <a:rPr b="1" spc="-34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</a:t>
                      </a:r>
                      <a:r>
                        <a:rPr b="1" spc="-22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</a:t>
                      </a:r>
                      <a:r>
                        <a:rPr b="1" spc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ьн</a:t>
                      </a:r>
                      <a:r>
                        <a:rPr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</a:t>
                      </a:r>
                      <a:r>
                        <a:rPr b="1" spc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  </a:t>
                      </a:r>
                      <a:r>
                        <a:rPr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образования  (колледжа)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19456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defTabSz="2194560">
                        <a:def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indent="635" defTabSz="2194560">
                        <a:defRPr sz="3600">
                          <a:solidFill>
                            <a:srgbClr val="00218E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b="1" spc="-38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2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года</a:t>
                      </a:r>
                      <a:endParaRPr b="1" spc="-12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194560">
                        <a:defRPr sz="4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905255" indent="754252" algn="ctr" defTabSz="2194560">
                        <a:lnSpc>
                          <a:spcPct val="115197"/>
                        </a:lnSpc>
                        <a:defRPr sz="3200">
                          <a:solidFill>
                            <a:srgbClr val="00218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</a:t>
                      </a:r>
                      <a:r>
                        <a:rPr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</a:t>
                      </a:r>
                      <a:r>
                        <a:rPr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</a:t>
                      </a:r>
                      <a:r>
                        <a:rPr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применением</a:t>
                      </a:r>
                      <a:r>
                        <a:rPr spc="-239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ДОТ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19456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defTabSz="2194560">
                        <a:defRPr sz="3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defTabSz="2194560">
                        <a:defRPr sz="3200">
                          <a:solidFill>
                            <a:srgbClr val="00218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грант,</a:t>
                      </a:r>
                      <a:r>
                        <a:rPr spc="-8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pc="-1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платное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2608569">
                <a:tc>
                  <a:txBody>
                    <a:bodyPr/>
                    <a:lstStyle/>
                    <a:p>
                      <a:pPr algn="l" defTabSz="219456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defTabSz="2194560">
                        <a:spcBef>
                          <a:spcPts val="3300"/>
                        </a:spcBef>
                        <a:defRPr sz="32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высшего</a:t>
                      </a:r>
                      <a:r>
                        <a:rPr b="1" spc="-45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образования</a:t>
                      </a:r>
                      <a:endParaRPr b="1" spc="-1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00218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19456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indent="635" defTabSz="2194560">
                        <a:defRPr sz="3600">
                          <a:solidFill>
                            <a:srgbClr val="00218E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b="1" spc="-38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spc="-12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года</a:t>
                      </a:r>
                      <a:r>
                        <a:rPr b="1" spc="-12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</a:t>
                      </a:r>
                      <a:r>
                        <a:rPr b="1" spc="-12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</a:t>
                      </a:r>
                      <a:endParaRPr b="1" spc="-12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indent="635" defTabSz="2194560">
                        <a:defRPr sz="2200" spc="-7">
                          <a:solidFill>
                            <a:srgbClr val="00218E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родственным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специальностям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года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indent="635" defTabSz="2194560">
                        <a:defRPr sz="2200" spc="-7">
                          <a:solidFill>
                            <a:srgbClr val="00218E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defRPr>
                      </a:pP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другим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года</a:t>
                      </a:r>
                      <a:r>
                        <a:rPr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</a:t>
                      </a:r>
                      <a:r>
                        <a:rPr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</a:t>
                      </a:r>
                      <a:endParaRPr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R="905255" indent="754252" algn="ctr" defTabSz="2194560">
                        <a:lnSpc>
                          <a:spcPct val="114998"/>
                        </a:lnSpc>
                        <a:defRPr sz="3200">
                          <a:solidFill>
                            <a:srgbClr val="00218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endParaRPr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905255" indent="754252" algn="ctr" defTabSz="2194560">
                        <a:lnSpc>
                          <a:spcPct val="114998"/>
                        </a:lnSpc>
                        <a:defRPr sz="3200">
                          <a:solidFill>
                            <a:srgbClr val="00218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очная, очная с применением</a:t>
                      </a:r>
                      <a:r>
                        <a:rPr spc="-239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ДОТ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194560">
                        <a:defRPr sz="4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defTabSz="2194560">
                        <a:spcBef>
                          <a:spcPts val="3300"/>
                        </a:spcBef>
                        <a:defRPr sz="3200" spc="-11">
                          <a:solidFill>
                            <a:srgbClr val="00218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платное</a:t>
                      </a: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82" name="object 4"/>
          <p:cNvSpPr/>
          <p:nvPr/>
        </p:nvSpPr>
        <p:spPr>
          <a:xfrm>
            <a:off x="-1" y="-61863"/>
            <a:ext cx="24384002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object 5"/>
          <p:cNvSpPr txBox="1"/>
          <p:nvPr/>
        </p:nvSpPr>
        <p:spPr>
          <a:xfrm>
            <a:off x="9054548" y="270202"/>
            <a:ext cx="627490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 defTabSz="2194560">
              <a:lnSpc>
                <a:spcPct val="100000"/>
              </a:lnSpc>
              <a:spcBef>
                <a:spcPts val="200"/>
              </a:spcBef>
              <a:defRPr sz="7000" spc="-1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Бакалавриат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object 6"/>
          <p:cNvSpPr/>
          <p:nvPr/>
        </p:nvSpPr>
        <p:spPr>
          <a:xfrm>
            <a:off x="-1" y="-30789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5" name="object 7"/>
          <p:cNvSpPr/>
          <p:nvPr/>
        </p:nvSpPr>
        <p:spPr>
          <a:xfrm>
            <a:off x="22996653" y="38127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"/>
          <p:cNvSpPr/>
          <p:nvPr/>
        </p:nvSpPr>
        <p:spPr>
          <a:xfrm>
            <a:off x="-25400" y="6983610"/>
            <a:ext cx="24434800" cy="668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Rectangle"/>
          <p:cNvSpPr/>
          <p:nvPr/>
        </p:nvSpPr>
        <p:spPr>
          <a:xfrm>
            <a:off x="0" y="-76200"/>
            <a:ext cx="24384000" cy="2286000"/>
          </a:xfrm>
          <a:prstGeom prst="rect">
            <a:avLst/>
          </a:prstGeom>
          <a:solidFill>
            <a:srgbClr val="0324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Группа образовательных программ: В167 – Лётная эксплуатация летательных аппаратов и двигателей…"/>
          <p:cNvSpPr txBox="1"/>
          <p:nvPr/>
        </p:nvSpPr>
        <p:spPr>
          <a:xfrm>
            <a:off x="356695" y="3221969"/>
            <a:ext cx="23761906" cy="274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defTabSz="825500">
              <a:lnSpc>
                <a:spcPct val="100000"/>
              </a:lnSpc>
              <a:spcBef>
                <a:spcPts val="0"/>
              </a:spcBef>
              <a:defRPr sz="430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</a:t>
            </a:r>
            <a:r>
              <a:rPr b="1"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b="1"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b="1"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овательн</a:t>
            </a:r>
            <a:r>
              <a:rPr b="1" spc="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В167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Лётная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</a:t>
            </a:r>
            <a:r>
              <a:rPr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спл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атац</a:t>
            </a:r>
            <a:r>
              <a:rPr spc="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летательных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аппаратов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</a:t>
            </a:r>
            <a:r>
              <a:rPr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двигателей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430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</a:t>
            </a:r>
            <a:r>
              <a:rPr b="1"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</a:t>
            </a:r>
            <a:r>
              <a:rPr b="1" spc="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b="1"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</a:t>
            </a:r>
            <a:r>
              <a:rPr b="1"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ьн</a:t>
            </a:r>
            <a:r>
              <a:rPr lang="ru-RU" b="1" spc="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b="1"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spc="-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b="1" spc="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b="1"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</a:t>
            </a:r>
            <a:r>
              <a:rPr b="1" spc="1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Лёт</a:t>
            </a:r>
            <a:r>
              <a:rPr spc="-23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ая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</a:t>
            </a:r>
            <a:r>
              <a:rPr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сплуата</a:t>
            </a:r>
            <a:r>
              <a:rPr spc="-2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</a:t>
            </a:r>
            <a:r>
              <a:rPr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гражданских </a:t>
            </a:r>
            <a:r>
              <a:rPr lang="ru-RU" spc="-1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самолётов</a:t>
            </a:r>
            <a:r>
              <a:rPr spc="-1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</a:t>
            </a:r>
            <a:r>
              <a:rPr spc="-1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пилот</a:t>
            </a:r>
            <a:r>
              <a:rPr spc="-1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</a:t>
            </a:r>
            <a:endParaRPr lang="ru-RU" spc="-1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430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lang="ru-RU" spc="-1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pc="-1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                                         	     - Лётная эксплуатация </a:t>
            </a:r>
            <a:r>
              <a:rPr lang="ru-RU" spc="-1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гражданских вертолётов </a:t>
            </a:r>
            <a:r>
              <a:rPr lang="ru-RU" spc="-1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(пилот)</a:t>
            </a:r>
            <a:endParaRPr spc="-1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0" name="object 3"/>
          <p:cNvSpPr/>
          <p:nvPr/>
        </p:nvSpPr>
        <p:spPr>
          <a:xfrm>
            <a:off x="3836094" y="7689619"/>
            <a:ext cx="7341252" cy="51362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object 4"/>
          <p:cNvSpPr/>
          <p:nvPr/>
        </p:nvSpPr>
        <p:spPr>
          <a:xfrm>
            <a:off x="12535661" y="7672616"/>
            <a:ext cx="7417320" cy="51702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object 7"/>
          <p:cNvSpPr/>
          <p:nvPr/>
        </p:nvSpPr>
        <p:spPr>
          <a:xfrm>
            <a:off x="22597056" y="136122"/>
            <a:ext cx="1504992" cy="18613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object 6"/>
          <p:cNvSpPr/>
          <p:nvPr/>
        </p:nvSpPr>
        <p:spPr>
          <a:xfrm>
            <a:off x="0" y="90893"/>
            <a:ext cx="2727234" cy="20066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4" name="Направление подготовки: 6В071 – Инженерия и инженерное дело"/>
          <p:cNvSpPr txBox="1"/>
          <p:nvPr/>
        </p:nvSpPr>
        <p:spPr>
          <a:xfrm>
            <a:off x="2587938" y="424573"/>
            <a:ext cx="19092967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indent="12700" algn="ctr">
              <a:lnSpc>
                <a:spcPct val="80000"/>
              </a:lnSpc>
              <a:spcBef>
                <a:spcPts val="0"/>
              </a:spcBef>
              <a:defRPr spc="-96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6В071 –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Инженерия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инженерное</a:t>
            </a:r>
            <a:r>
              <a:rPr b="1" spc="-5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дело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bject 2"/>
          <p:cNvSpPr txBox="1">
            <a:spLocks noGrp="1"/>
          </p:cNvSpPr>
          <p:nvPr>
            <p:ph type="title"/>
          </p:nvPr>
        </p:nvSpPr>
        <p:spPr>
          <a:xfrm>
            <a:off x="1935598" y="2115562"/>
            <a:ext cx="12237722" cy="2401826"/>
          </a:xfrm>
          <a:prstGeom prst="rect">
            <a:avLst/>
          </a:prstGeom>
        </p:spPr>
        <p:txBody>
          <a:bodyPr/>
          <a:lstStyle/>
          <a:p>
            <a:pPr marR="12191" indent="12700">
              <a:defRPr sz="3800" spc="-300">
                <a:solidFill>
                  <a:srgbClr val="032492"/>
                </a:solidFill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пилотов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гражданских 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самолётов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осуществляется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модульной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с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выдачей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лицензии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коммерческого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пилота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Commercial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 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License)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CPL</a:t>
            </a:r>
            <a:r>
              <a:rPr b="1" spc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</p:txBody>
      </p:sp>
      <p:sp>
        <p:nvSpPr>
          <p:cNvPr id="197" name="object 3"/>
          <p:cNvSpPr txBox="1"/>
          <p:nvPr/>
        </p:nvSpPr>
        <p:spPr>
          <a:xfrm>
            <a:off x="1932550" y="4585072"/>
            <a:ext cx="12243820" cy="789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 defTabSz="2194560">
              <a:lnSpc>
                <a:spcPct val="100000"/>
              </a:lnSpc>
              <a:spcBef>
                <a:spcPts val="900"/>
              </a:spcBef>
              <a:defRPr sz="3100" spc="-9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1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студент-пилот</a:t>
            </a:r>
            <a:r>
              <a:rPr b="1" spc="18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1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летает</a:t>
            </a:r>
            <a:r>
              <a:rPr b="1" spc="-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12700" defTabSz="2194560">
              <a:lnSpc>
                <a:spcPct val="100000"/>
              </a:lnSpc>
              <a:spcBef>
                <a:spcPts val="900"/>
              </a:spcBef>
              <a:defRPr sz="3100" spc="-9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pc="-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4853" marR="16764" indent="-622788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660400" algn="l"/>
              </a:tabLst>
              <a:defRPr sz="3100" spc="-9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166 </a:t>
            </a:r>
            <a:r>
              <a:rPr b="1" spc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r>
              <a:rPr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0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одномоторном</a:t>
            </a:r>
            <a:r>
              <a:rPr spc="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самолёте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67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Tecnam</a:t>
            </a:r>
            <a:r>
              <a:rPr spc="-67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P-</a:t>
            </a:r>
            <a:r>
              <a:rPr spc="-67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2002 JF,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используемом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первоначальной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подготовке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9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для</a:t>
            </a:r>
            <a:r>
              <a:rPr spc="-19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получения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навыков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правилам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визуальных</a:t>
            </a:r>
            <a:r>
              <a:rPr spc="0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9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полётов</a:t>
            </a:r>
            <a:r>
              <a:rPr spc="-19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;</a:t>
            </a:r>
            <a:endParaRPr spc="-19"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764" defTabSz="2194560">
              <a:lnSpc>
                <a:spcPct val="100000"/>
              </a:lnSpc>
              <a:spcBef>
                <a:spcPts val="700"/>
              </a:spcBef>
              <a:tabLst>
                <a:tab pos="660400" algn="l"/>
              </a:tabLst>
              <a:defRPr sz="3100" spc="-9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 spc="-19"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4853" marR="16764" indent="-622788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660400" algn="l"/>
              </a:tabLst>
              <a:defRPr sz="3100" spc="-9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</a:t>
            </a:r>
            <a:r>
              <a:rPr b="1" spc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часа</a:t>
            </a:r>
            <a:r>
              <a:rPr lang="en-US" spc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dirty="0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двухмоторном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самолёте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Diamond </a:t>
            </a:r>
            <a:r>
              <a:rPr spc="-29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DA-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42, </a:t>
            </a:r>
            <a:r>
              <a:rPr dirty="0" err="1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используемом</a:t>
            </a:r>
            <a:r>
              <a:rPr dirty="0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для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получения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навыков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правилам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19"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полётов</a:t>
            </a:r>
            <a:r>
              <a:rPr spc="-19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</a:t>
            </a:r>
            <a:r>
              <a:rPr spc="87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приборам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;</a:t>
            </a:r>
            <a:endParaRPr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6764" defTabSz="2194560">
              <a:lnSpc>
                <a:spcPct val="100000"/>
              </a:lnSpc>
              <a:spcBef>
                <a:spcPts val="700"/>
              </a:spcBef>
              <a:tabLst>
                <a:tab pos="660400" algn="l"/>
              </a:tabLst>
              <a:defRPr sz="3100" spc="-9">
                <a:solidFill>
                  <a:srgbClr val="00218E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4853" indent="-622788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660400" algn="l"/>
              </a:tabLst>
              <a:defRPr sz="3100" spc="-9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spc="87"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тренажёрах</a:t>
            </a:r>
            <a:r>
              <a:rPr dirty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(B737, А320, ALSIM ALX</a:t>
            </a:r>
            <a:r>
              <a:rPr dirty="0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).</a:t>
            </a:r>
            <a:endParaRPr lang="en-US"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 Bold"/>
            </a:endParaRPr>
          </a:p>
          <a:p>
            <a:pPr marL="634853" indent="-622788" defTabSz="2194560">
              <a:lnSpc>
                <a:spcPct val="100000"/>
              </a:lnSpc>
              <a:spcBef>
                <a:spcPts val="700"/>
              </a:spcBef>
              <a:buSzPct val="100000"/>
              <a:buChar char="▪"/>
              <a:tabLst>
                <a:tab pos="660400" algn="l"/>
              </a:tabLst>
              <a:defRPr sz="3100" spc="-9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 lang="en-US" b="1" dirty="0">
              <a:solidFill>
                <a:srgbClr val="0021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 Bold"/>
            </a:endParaRPr>
          </a:p>
          <a:p>
            <a:pPr marL="12065" defTabSz="2194560">
              <a:lnSpc>
                <a:spcPct val="100000"/>
              </a:lnSpc>
              <a:spcBef>
                <a:spcPts val="700"/>
              </a:spcBef>
              <a:buSzPct val="100000"/>
              <a:tabLst>
                <a:tab pos="660400" algn="l"/>
              </a:tabLst>
              <a:defRPr sz="3100" spc="-9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среднем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</a:t>
            </a:r>
            <a:r>
              <a:rPr b="1" spc="-7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второго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пилота</a:t>
            </a:r>
            <a:r>
              <a:rPr b="1" spc="-7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самолета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b="1" spc="-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b="1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командира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77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экипажа</a:t>
            </a:r>
            <a:r>
              <a:rPr b="1" spc="-7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b="1" spc="-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b="1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b="1" spc="-44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b="1" spc="-4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8" name="object 6"/>
          <p:cNvSpPr/>
          <p:nvPr/>
        </p:nvSpPr>
        <p:spPr>
          <a:xfrm>
            <a:off x="0" y="-61863"/>
            <a:ext cx="24419720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object 7"/>
          <p:cNvSpPr/>
          <p:nvPr/>
        </p:nvSpPr>
        <p:spPr>
          <a:xfrm>
            <a:off x="0" y="-87157"/>
            <a:ext cx="2722343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object 8"/>
          <p:cNvSpPr/>
          <p:nvPr/>
        </p:nvSpPr>
        <p:spPr>
          <a:xfrm>
            <a:off x="22793453" y="38127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14401800" y="1597528"/>
            <a:ext cx="10017920" cy="12175732"/>
          </a:xfrm>
          <a:prstGeom prst="rect">
            <a:avLst/>
          </a:prstGeom>
          <a:solidFill>
            <a:srgbClr val="C99D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object 4"/>
          <p:cNvSpPr/>
          <p:nvPr/>
        </p:nvSpPr>
        <p:spPr>
          <a:xfrm>
            <a:off x="15738986" y="2384431"/>
            <a:ext cx="7343549" cy="43735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object 5"/>
          <p:cNvSpPr/>
          <p:nvPr/>
        </p:nvSpPr>
        <p:spPr>
          <a:xfrm>
            <a:off x="15738986" y="8593255"/>
            <a:ext cx="7343549" cy="40797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4" name="Подготовка пилотов самолётов"/>
          <p:cNvSpPr txBox="1"/>
          <p:nvPr/>
        </p:nvSpPr>
        <p:spPr>
          <a:xfrm>
            <a:off x="1595321" y="290345"/>
            <a:ext cx="2089001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12700">
              <a:lnSpc>
                <a:spcPct val="80000"/>
              </a:lnSpc>
              <a:spcBef>
                <a:spcPts val="0"/>
              </a:spcBef>
              <a:defRPr sz="7000" spc="-1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 algn="ctr"/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пилотов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гражданских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самолётов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9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12928600" y="49463"/>
            <a:ext cx="11461156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Подготовка пилотов вертолётов также осуществляется по модульной программе, в  процессе обучения студент-пилот летает на вертолёте 135 – 150 часов. После  окончания обучения выпускники получают лицензию коммерческого пилота вертолёта  Commercial Pilot Lic"/>
          <p:cNvSpPr txBox="1"/>
          <p:nvPr/>
        </p:nvSpPr>
        <p:spPr>
          <a:xfrm>
            <a:off x="13503622" y="2647255"/>
            <a:ext cx="10311112" cy="93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пилотов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гражданских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вертолётов</a:t>
            </a:r>
            <a:r>
              <a:rPr b="1"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также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осуществляется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модульной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программе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в 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процессе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обучения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студент-пилот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летает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вертолёте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 – 150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b="1"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После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окончания</a:t>
            </a:r>
            <a:r>
              <a:rPr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обучения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выпускники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получают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лицензию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коммерческого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пилота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вертолёта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Commercial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 License CPL</a:t>
            </a:r>
            <a:r>
              <a:rPr b="1" spc="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(H).</a:t>
            </a: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второго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вертолета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командира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ВС - 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8" name="object 5"/>
          <p:cNvSpPr/>
          <p:nvPr/>
        </p:nvSpPr>
        <p:spPr>
          <a:xfrm>
            <a:off x="0" y="-1"/>
            <a:ext cx="24389756" cy="1569842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9" name="object 7"/>
          <p:cNvSpPr/>
          <p:nvPr/>
        </p:nvSpPr>
        <p:spPr>
          <a:xfrm>
            <a:off x="23103205" y="132348"/>
            <a:ext cx="1145025" cy="13051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0" name="object 6"/>
          <p:cNvSpPr/>
          <p:nvPr/>
        </p:nvSpPr>
        <p:spPr>
          <a:xfrm>
            <a:off x="-1" y="73718"/>
            <a:ext cx="1869389" cy="14224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object 3"/>
          <p:cNvSpPr/>
          <p:nvPr/>
        </p:nvSpPr>
        <p:spPr>
          <a:xfrm>
            <a:off x="172123" y="1867484"/>
            <a:ext cx="6409103" cy="459746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" name="object 4"/>
          <p:cNvSpPr/>
          <p:nvPr/>
        </p:nvSpPr>
        <p:spPr>
          <a:xfrm>
            <a:off x="5862828" y="8388191"/>
            <a:ext cx="6630422" cy="51127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Подготовка пилотов вертолётов"/>
          <p:cNvSpPr txBox="1"/>
          <p:nvPr/>
        </p:nvSpPr>
        <p:spPr>
          <a:xfrm>
            <a:off x="1912025" y="302735"/>
            <a:ext cx="2103428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7000" spc="-14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lvl1pPr>
          </a:lstStyle>
          <a:p>
            <a:pPr algn="ctr"/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пилотов</a:t>
            </a:r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гражданских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вертолётов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4" name="helicopter_PNG80110.png" descr="helicopter_PNG801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7950" y="4514850"/>
            <a:ext cx="110109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bject 2"/>
          <p:cNvSpPr txBox="1"/>
          <p:nvPr/>
        </p:nvSpPr>
        <p:spPr>
          <a:xfrm>
            <a:off x="8435640" y="3441768"/>
            <a:ext cx="15436219" cy="722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825500">
              <a:lnSpc>
                <a:spcPct val="100000"/>
              </a:lnSpc>
              <a:spcBef>
                <a:spcPts val="0"/>
              </a:spcBef>
              <a:defRPr sz="42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Авиадиспетчер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 </a:t>
            </a:r>
            <a:r>
              <a:rPr spc="-26"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это</a:t>
            </a:r>
            <a:r>
              <a:rPr spc="-26"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6"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специалист</a:t>
            </a:r>
            <a:r>
              <a:rPr spc="-26"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</a:t>
            </a:r>
            <a:r>
              <a:rPr lang="en-US" spc="-26"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осуществляющий</a:t>
            </a:r>
            <a:r>
              <a:rPr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планирование</a:t>
            </a:r>
            <a:r>
              <a:rPr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</a:t>
            </a:r>
            <a:r>
              <a:rPr lang="en-US"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контроль</a:t>
            </a:r>
            <a:r>
              <a:rPr lang="en-US"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</a:t>
            </a:r>
            <a:r>
              <a:rPr spc="-26"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управление</a:t>
            </a:r>
            <a:r>
              <a:rPr spc="-26"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6"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движением</a:t>
            </a:r>
            <a:r>
              <a:rPr spc="-26"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воздушных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spc="-26"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судов</a:t>
            </a:r>
            <a:r>
              <a:rPr spc="-26"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воздушным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трассам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площади</a:t>
            </a:r>
            <a:r>
              <a:rPr lang="en-US"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маневрирования</a:t>
            </a:r>
            <a:r>
              <a:rPr dirty="0" smtClean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аэродромов</a:t>
            </a:r>
            <a:r>
              <a:rPr dirty="0">
                <a:solidFill>
                  <a:srgbClr val="0324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endParaRPr dirty="0">
              <a:solidFill>
                <a:srgbClr val="0324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3249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>
              <a:solidFill>
                <a:srgbClr val="0324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200">
                <a:solidFill>
                  <a:srgbClr val="0324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задачей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6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</a:t>
            </a:r>
            <a:r>
              <a:rPr spc="-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6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</a:t>
            </a:r>
            <a:r>
              <a:rPr spc="-2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предотвращение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столкновений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воздушных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судов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наземными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препятствиями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900">
                <a:solidFill>
                  <a:srgbClr val="032492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2700" defTabSz="825500">
              <a:lnSpc>
                <a:spcPct val="100000"/>
              </a:lnSpc>
              <a:spcBef>
                <a:spcPts val="0"/>
              </a:spcBef>
              <a:defRPr sz="4200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авиадиспетчеров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составляет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300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800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тенге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17" name="object 8"/>
          <p:cNvSpPr/>
          <p:nvPr/>
        </p:nvSpPr>
        <p:spPr>
          <a:xfrm>
            <a:off x="0" y="-61863"/>
            <a:ext cx="24384002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" name="object 9"/>
          <p:cNvSpPr/>
          <p:nvPr/>
        </p:nvSpPr>
        <p:spPr>
          <a:xfrm>
            <a:off x="-1" y="-61863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" name="object 11"/>
          <p:cNvSpPr/>
          <p:nvPr/>
        </p:nvSpPr>
        <p:spPr>
          <a:xfrm>
            <a:off x="22895053" y="38127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" name="Rectangle"/>
          <p:cNvSpPr/>
          <p:nvPr/>
        </p:nvSpPr>
        <p:spPr>
          <a:xfrm>
            <a:off x="0" y="1600201"/>
            <a:ext cx="7442200" cy="12115800"/>
          </a:xfrm>
          <a:prstGeom prst="rect">
            <a:avLst/>
          </a:prstGeom>
          <a:solidFill>
            <a:srgbClr val="0324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object 12"/>
          <p:cNvSpPr/>
          <p:nvPr/>
        </p:nvSpPr>
        <p:spPr>
          <a:xfrm>
            <a:off x="424522" y="2284373"/>
            <a:ext cx="7448962" cy="50624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2" name="object 10"/>
          <p:cNvSpPr/>
          <p:nvPr/>
        </p:nvSpPr>
        <p:spPr>
          <a:xfrm>
            <a:off x="279516" y="8227973"/>
            <a:ext cx="7738975" cy="50858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" name="Образовательная программа: «Обслуживание воздушного движения (авиадиспетчер)"/>
          <p:cNvSpPr txBox="1"/>
          <p:nvPr/>
        </p:nvSpPr>
        <p:spPr>
          <a:xfrm>
            <a:off x="1882651" y="227591"/>
            <a:ext cx="20618699" cy="113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12700" algn="ctr">
              <a:lnSpc>
                <a:spcPct val="80000"/>
              </a:lnSpc>
              <a:spcBef>
                <a:spcPts val="0"/>
              </a:spcBef>
              <a:defRPr sz="4200" spc="-84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Обслуживание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воздушного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движения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аэронавигационное обеспечение пол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ётов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(авиадиспетчер)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bject 2"/>
          <p:cNvSpPr txBox="1"/>
          <p:nvPr/>
        </p:nvSpPr>
        <p:spPr>
          <a:xfrm>
            <a:off x="2042400" y="6742476"/>
            <a:ext cx="1010717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defRPr sz="3800" spc="95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/>
              <a:t>Ме</a:t>
            </a:r>
            <a:r>
              <a:rPr b="1" spc="83" dirty="0" err="1"/>
              <a:t>х</a:t>
            </a:r>
            <a:r>
              <a:rPr b="1" spc="130" dirty="0" err="1"/>
              <a:t>а</a:t>
            </a:r>
            <a:r>
              <a:rPr b="1" spc="83" dirty="0" err="1"/>
              <a:t>н</a:t>
            </a:r>
            <a:r>
              <a:rPr b="1" dirty="0" err="1"/>
              <a:t>и</a:t>
            </a:r>
            <a:r>
              <a:rPr b="1" spc="83" dirty="0" err="1"/>
              <a:t>к</a:t>
            </a:r>
            <a:r>
              <a:rPr b="1" spc="-11" dirty="0" err="1"/>
              <a:t>и</a:t>
            </a:r>
            <a:endParaRPr b="1" spc="-11" dirty="0"/>
          </a:p>
        </p:txBody>
      </p:sp>
      <p:sp>
        <p:nvSpPr>
          <p:cNvPr id="226" name="object 3"/>
          <p:cNvSpPr txBox="1"/>
          <p:nvPr/>
        </p:nvSpPr>
        <p:spPr>
          <a:xfrm>
            <a:off x="4865747" y="6742476"/>
            <a:ext cx="271729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defRPr sz="3800" spc="95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</a:t>
            </a:r>
            <a:r>
              <a:rPr spc="83" dirty="0" err="1"/>
              <a:t>ы</a:t>
            </a:r>
            <a:r>
              <a:rPr spc="117" dirty="0" err="1"/>
              <a:t>п</a:t>
            </a:r>
            <a:r>
              <a:rPr spc="83" dirty="0" err="1"/>
              <a:t>о</a:t>
            </a:r>
            <a:r>
              <a:rPr dirty="0" err="1"/>
              <a:t>л</a:t>
            </a:r>
            <a:r>
              <a:rPr spc="130" dirty="0" err="1"/>
              <a:t>н</a:t>
            </a:r>
            <a:r>
              <a:rPr spc="117" dirty="0" err="1"/>
              <a:t>я</a:t>
            </a:r>
            <a:r>
              <a:rPr spc="105" dirty="0" err="1"/>
              <a:t>ю</a:t>
            </a:r>
            <a:r>
              <a:rPr spc="-11" dirty="0" err="1"/>
              <a:t>т</a:t>
            </a:r>
            <a:endParaRPr spc="-11" dirty="0"/>
          </a:p>
        </p:txBody>
      </p:sp>
      <p:sp>
        <p:nvSpPr>
          <p:cNvPr id="227" name="object 4"/>
          <p:cNvSpPr txBox="1"/>
          <p:nvPr/>
        </p:nvSpPr>
        <p:spPr>
          <a:xfrm>
            <a:off x="7820404" y="6742479"/>
            <a:ext cx="299313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defRPr sz="3800" spc="95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т</a:t>
            </a:r>
            <a:r>
              <a:rPr spc="117" dirty="0" err="1"/>
              <a:t>е</a:t>
            </a:r>
            <a:r>
              <a:rPr dirty="0" err="1"/>
              <a:t>хни</a:t>
            </a:r>
            <a:r>
              <a:rPr spc="83" dirty="0" err="1"/>
              <a:t>ч</a:t>
            </a:r>
            <a:r>
              <a:rPr spc="117" dirty="0" err="1"/>
              <a:t>е</a:t>
            </a:r>
            <a:r>
              <a:rPr spc="105" dirty="0" err="1"/>
              <a:t>с</a:t>
            </a:r>
            <a:r>
              <a:rPr spc="117" dirty="0" err="1"/>
              <a:t>к</a:t>
            </a:r>
            <a:r>
              <a:rPr spc="83" dirty="0" err="1"/>
              <a:t>о</a:t>
            </a:r>
            <a:r>
              <a:rPr spc="-11" dirty="0" err="1"/>
              <a:t>е</a:t>
            </a:r>
            <a:endParaRPr spc="-11" dirty="0"/>
          </a:p>
        </p:txBody>
      </p:sp>
      <p:sp>
        <p:nvSpPr>
          <p:cNvPr id="228" name="object 5"/>
          <p:cNvSpPr txBox="1"/>
          <p:nvPr/>
        </p:nvSpPr>
        <p:spPr>
          <a:xfrm>
            <a:off x="2042402" y="7327693"/>
            <a:ext cx="790956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defRPr sz="3800" spc="8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обслуживание</a:t>
            </a:r>
            <a:r>
              <a:rPr dirty="0"/>
              <a:t> </a:t>
            </a:r>
            <a:r>
              <a:rPr dirty="0" err="1"/>
              <a:t>воздушных</a:t>
            </a:r>
            <a:r>
              <a:rPr spc="629" dirty="0"/>
              <a:t> </a:t>
            </a:r>
            <a:r>
              <a:rPr spc="71" dirty="0" err="1"/>
              <a:t>судов</a:t>
            </a:r>
            <a:r>
              <a:rPr spc="71" dirty="0"/>
              <a:t>.</a:t>
            </a:r>
          </a:p>
        </p:txBody>
      </p:sp>
      <p:sp>
        <p:nvSpPr>
          <p:cNvPr id="229" name="object 6"/>
          <p:cNvSpPr txBox="1"/>
          <p:nvPr/>
        </p:nvSpPr>
        <p:spPr>
          <a:xfrm>
            <a:off x="2042402" y="8029833"/>
            <a:ext cx="384505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1270000" algn="l"/>
              </a:tabLst>
              <a:defRPr sz="3800" spc="47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По</a:t>
            </a:r>
            <a:r>
              <a:rPr dirty="0"/>
              <a:t>	</a:t>
            </a:r>
            <a:r>
              <a:rPr spc="95" dirty="0" err="1"/>
              <a:t>окончании</a:t>
            </a:r>
            <a:endParaRPr spc="95" dirty="0"/>
          </a:p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3136900" algn="l"/>
              </a:tabLst>
              <a:defRPr sz="3800" spc="95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дипломом</a:t>
            </a:r>
            <a:r>
              <a:rPr dirty="0"/>
              <a:t>	</a:t>
            </a:r>
            <a:r>
              <a:rPr spc="-11" dirty="0"/>
              <a:t>о</a:t>
            </a:r>
          </a:p>
        </p:txBody>
      </p:sp>
      <p:sp>
        <p:nvSpPr>
          <p:cNvPr id="230" name="object 7"/>
          <p:cNvSpPr txBox="1"/>
          <p:nvPr/>
        </p:nvSpPr>
        <p:spPr>
          <a:xfrm>
            <a:off x="6201764" y="8029833"/>
            <a:ext cx="570738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31445" defTabSz="2194560">
              <a:lnSpc>
                <a:spcPct val="100000"/>
              </a:lnSpc>
              <a:spcBef>
                <a:spcPts val="0"/>
              </a:spcBef>
              <a:tabLst>
                <a:tab pos="3162300" algn="l"/>
                <a:tab pos="5422900" algn="l"/>
              </a:tabLst>
              <a:defRPr sz="3800" spc="8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</a:t>
            </a:r>
            <a:r>
              <a:rPr spc="117" dirty="0" err="1"/>
              <a:t>б</a:t>
            </a:r>
            <a:r>
              <a:rPr spc="105" dirty="0" err="1"/>
              <a:t>у</a:t>
            </a:r>
            <a:r>
              <a:rPr dirty="0" err="1"/>
              <a:t>ч</a:t>
            </a:r>
            <a:r>
              <a:rPr spc="95" dirty="0" err="1"/>
              <a:t>ен</a:t>
            </a:r>
            <a:r>
              <a:rPr spc="117" dirty="0" err="1"/>
              <a:t>и</a:t>
            </a:r>
            <a:r>
              <a:rPr spc="-11" dirty="0" err="1"/>
              <a:t>я</a:t>
            </a:r>
            <a:r>
              <a:rPr spc="0" dirty="0"/>
              <a:t>	</a:t>
            </a:r>
            <a:r>
              <a:rPr spc="95" dirty="0" err="1"/>
              <a:t>вме</a:t>
            </a:r>
            <a:r>
              <a:rPr spc="105" dirty="0" err="1"/>
              <a:t>с</a:t>
            </a:r>
            <a:r>
              <a:rPr dirty="0" err="1"/>
              <a:t>т</a:t>
            </a:r>
            <a:r>
              <a:rPr spc="-11" dirty="0" err="1"/>
              <a:t>е</a:t>
            </a:r>
            <a:r>
              <a:rPr spc="0" dirty="0"/>
              <a:t>	</a:t>
            </a:r>
            <a:r>
              <a:rPr spc="-11" dirty="0"/>
              <a:t>с</a:t>
            </a:r>
          </a:p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2616200" algn="l"/>
              </a:tabLst>
              <a:defRPr sz="3800" spc="8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высшем</a:t>
            </a:r>
            <a:r>
              <a:rPr dirty="0"/>
              <a:t>	</a:t>
            </a:r>
            <a:r>
              <a:rPr spc="95" dirty="0" err="1"/>
              <a:t>образовании</a:t>
            </a:r>
            <a:endParaRPr spc="95" dirty="0"/>
          </a:p>
        </p:txBody>
      </p:sp>
      <p:sp>
        <p:nvSpPr>
          <p:cNvPr id="231" name="object 8"/>
          <p:cNvSpPr txBox="1"/>
          <p:nvPr/>
        </p:nvSpPr>
        <p:spPr>
          <a:xfrm>
            <a:off x="2042400" y="9200998"/>
            <a:ext cx="1044971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2641600" algn="l"/>
                <a:tab pos="6057900" algn="l"/>
                <a:tab pos="6642100" algn="l"/>
              </a:tabLst>
              <a:defRPr sz="3800" spc="8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выдаются</a:t>
            </a:r>
            <a:r>
              <a:rPr dirty="0"/>
              <a:t>	</a:t>
            </a:r>
            <a:r>
              <a:rPr spc="95" dirty="0" err="1"/>
              <a:t>сертификаты</a:t>
            </a:r>
            <a:r>
              <a:rPr spc="95" dirty="0"/>
              <a:t>	</a:t>
            </a:r>
            <a:r>
              <a:rPr spc="-11" dirty="0"/>
              <a:t>о	</a:t>
            </a:r>
            <a:r>
              <a:rPr spc="95" dirty="0" err="1"/>
              <a:t>прохождении</a:t>
            </a:r>
            <a:endParaRPr spc="95" dirty="0"/>
          </a:p>
        </p:txBody>
      </p:sp>
      <p:sp>
        <p:nvSpPr>
          <p:cNvPr id="232" name="object 9"/>
          <p:cNvSpPr txBox="1"/>
          <p:nvPr/>
        </p:nvSpPr>
        <p:spPr>
          <a:xfrm>
            <a:off x="2042402" y="9786211"/>
            <a:ext cx="302209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0"/>
              </a:spcBef>
              <a:defRPr sz="3800" spc="8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обучения</a:t>
            </a:r>
            <a:r>
              <a:rPr dirty="0"/>
              <a:t>  </a:t>
            </a:r>
            <a:r>
              <a:rPr dirty="0" err="1"/>
              <a:t>с</a:t>
            </a:r>
            <a:r>
              <a:rPr spc="95" dirty="0" err="1"/>
              <a:t>пециал</a:t>
            </a:r>
            <a:r>
              <a:rPr spc="117" dirty="0" err="1"/>
              <a:t>и</a:t>
            </a:r>
            <a:r>
              <a:rPr spc="105" dirty="0" err="1"/>
              <a:t>с</a:t>
            </a:r>
            <a:r>
              <a:rPr spc="95" dirty="0" err="1"/>
              <a:t>т</a:t>
            </a:r>
            <a:r>
              <a:rPr spc="-11" dirty="0" err="1"/>
              <a:t>а</a:t>
            </a:r>
            <a:endParaRPr spc="-11" dirty="0"/>
          </a:p>
        </p:txBody>
      </p:sp>
      <p:sp>
        <p:nvSpPr>
          <p:cNvPr id="233" name="object 10"/>
          <p:cNvSpPr txBox="1"/>
          <p:nvPr/>
        </p:nvSpPr>
        <p:spPr>
          <a:xfrm>
            <a:off x="4853914" y="9806899"/>
            <a:ext cx="341528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86916" marR="12191" indent="-1474216" defTabSz="2194560">
              <a:lnSpc>
                <a:spcPct val="100000"/>
              </a:lnSpc>
              <a:spcBef>
                <a:spcPts val="0"/>
              </a:spcBef>
              <a:tabLst>
                <a:tab pos="1333500" algn="l"/>
              </a:tabLst>
              <a:defRPr sz="3800" spc="130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</a:t>
            </a:r>
            <a:r>
              <a:rPr spc="-11" dirty="0" err="1"/>
              <a:t>о</a:t>
            </a:r>
            <a:r>
              <a:rPr spc="0" dirty="0"/>
              <a:t>	</a:t>
            </a:r>
            <a:r>
              <a:rPr spc="95" dirty="0" err="1"/>
              <a:t>м</a:t>
            </a:r>
            <a:r>
              <a:rPr spc="83" dirty="0" err="1"/>
              <a:t>о</a:t>
            </a:r>
            <a:r>
              <a:rPr spc="117" dirty="0" err="1"/>
              <a:t>д</a:t>
            </a:r>
            <a:r>
              <a:rPr spc="83" dirty="0" err="1"/>
              <a:t>у</a:t>
            </a:r>
            <a:r>
              <a:rPr dirty="0" err="1"/>
              <a:t>л</a:t>
            </a:r>
            <a:r>
              <a:rPr spc="117" dirty="0" err="1"/>
              <a:t>я</a:t>
            </a:r>
            <a:r>
              <a:rPr spc="-11" dirty="0" err="1"/>
              <a:t>м</a:t>
            </a:r>
            <a:r>
              <a:rPr spc="-11" dirty="0"/>
              <a:t>  </a:t>
            </a:r>
            <a:r>
              <a:rPr spc="95" dirty="0" err="1"/>
              <a:t>по</a:t>
            </a:r>
            <a:endParaRPr spc="95" dirty="0"/>
          </a:p>
        </p:txBody>
      </p:sp>
      <p:sp>
        <p:nvSpPr>
          <p:cNvPr id="234" name="object 11"/>
          <p:cNvSpPr txBox="1"/>
          <p:nvPr/>
        </p:nvSpPr>
        <p:spPr>
          <a:xfrm>
            <a:off x="8597493" y="9786211"/>
            <a:ext cx="330860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579627" defTabSz="2194560">
              <a:lnSpc>
                <a:spcPct val="100000"/>
              </a:lnSpc>
              <a:spcBef>
                <a:spcPts val="0"/>
              </a:spcBef>
              <a:defRPr sz="3800" spc="95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</a:t>
            </a:r>
            <a:r>
              <a:rPr spc="83" dirty="0" err="1"/>
              <a:t>о</a:t>
            </a:r>
            <a:r>
              <a:rPr spc="117" dirty="0" err="1"/>
              <a:t>дг</a:t>
            </a:r>
            <a:r>
              <a:rPr spc="83" dirty="0" err="1"/>
              <a:t>о</a:t>
            </a:r>
            <a:r>
              <a:rPr spc="117" dirty="0" err="1"/>
              <a:t>то</a:t>
            </a:r>
            <a:r>
              <a:rPr dirty="0" err="1"/>
              <a:t>в</a:t>
            </a:r>
            <a:r>
              <a:rPr spc="117" dirty="0" err="1"/>
              <a:t>к</a:t>
            </a:r>
            <a:r>
              <a:rPr spc="-11" dirty="0" err="1"/>
              <a:t>и</a:t>
            </a:r>
            <a:r>
              <a:rPr spc="-11" dirty="0"/>
              <a:t>  </a:t>
            </a:r>
            <a:r>
              <a:rPr dirty="0" err="1"/>
              <a:t>техн</a:t>
            </a:r>
            <a:r>
              <a:rPr spc="117" dirty="0" err="1"/>
              <a:t>и</a:t>
            </a:r>
            <a:r>
              <a:rPr spc="83" dirty="0" err="1"/>
              <a:t>ч</a:t>
            </a:r>
            <a:r>
              <a:rPr dirty="0" err="1"/>
              <a:t>е</a:t>
            </a:r>
            <a:r>
              <a:rPr spc="105" dirty="0" err="1"/>
              <a:t>с</a:t>
            </a:r>
            <a:r>
              <a:rPr spc="117" dirty="0" err="1"/>
              <a:t>ком</a:t>
            </a:r>
            <a:r>
              <a:rPr spc="-11" dirty="0" err="1"/>
              <a:t>у</a:t>
            </a:r>
            <a:endParaRPr spc="-11" dirty="0"/>
          </a:p>
        </p:txBody>
      </p:sp>
      <p:sp>
        <p:nvSpPr>
          <p:cNvPr id="235" name="object 12"/>
          <p:cNvSpPr txBox="1"/>
          <p:nvPr/>
        </p:nvSpPr>
        <p:spPr>
          <a:xfrm>
            <a:off x="6728459" y="10957376"/>
            <a:ext cx="517703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defTabSz="2194560">
              <a:lnSpc>
                <a:spcPct val="100000"/>
              </a:lnSpc>
              <a:spcBef>
                <a:spcPts val="0"/>
              </a:spcBef>
              <a:tabLst>
                <a:tab pos="3810000" algn="l"/>
              </a:tabLst>
              <a:defRPr sz="3800" spc="95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</a:t>
            </a:r>
            <a:r>
              <a:rPr spc="83" dirty="0" err="1"/>
              <a:t>о</a:t>
            </a:r>
            <a:r>
              <a:rPr spc="117" dirty="0" err="1"/>
              <a:t>з</a:t>
            </a:r>
            <a:r>
              <a:rPr spc="83" dirty="0" err="1"/>
              <a:t>д</a:t>
            </a:r>
            <a:r>
              <a:rPr spc="117" dirty="0" err="1"/>
              <a:t>у</a:t>
            </a:r>
            <a:r>
              <a:rPr spc="105" dirty="0" err="1"/>
              <a:t>ш</a:t>
            </a:r>
            <a:r>
              <a:rPr spc="130" dirty="0" err="1"/>
              <a:t>н</a:t>
            </a:r>
            <a:r>
              <a:rPr spc="117" dirty="0" err="1"/>
              <a:t>ы</a:t>
            </a:r>
            <a:r>
              <a:rPr spc="-11" dirty="0" err="1"/>
              <a:t>х</a:t>
            </a:r>
            <a:r>
              <a:rPr spc="0" dirty="0"/>
              <a:t>	</a:t>
            </a:r>
            <a:r>
              <a:rPr spc="83" dirty="0" err="1"/>
              <a:t>су</a:t>
            </a:r>
            <a:r>
              <a:rPr spc="117" dirty="0" err="1"/>
              <a:t>д</a:t>
            </a:r>
            <a:r>
              <a:rPr spc="83" dirty="0" err="1"/>
              <a:t>о</a:t>
            </a:r>
            <a:r>
              <a:rPr spc="-11" dirty="0" err="1"/>
              <a:t>в</a:t>
            </a:r>
            <a:endParaRPr spc="-11" dirty="0"/>
          </a:p>
        </p:txBody>
      </p:sp>
      <p:sp>
        <p:nvSpPr>
          <p:cNvPr id="236" name="object 13"/>
          <p:cNvSpPr txBox="1"/>
          <p:nvPr/>
        </p:nvSpPr>
        <p:spPr>
          <a:xfrm>
            <a:off x="2042400" y="10996999"/>
            <a:ext cx="3557020" cy="108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lnSpc>
                <a:spcPts val="4300"/>
              </a:lnSpc>
              <a:spcBef>
                <a:spcPts val="400"/>
              </a:spcBef>
              <a:defRPr sz="3800" spc="83">
                <a:solidFill>
                  <a:srgbClr val="00218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</a:t>
            </a:r>
            <a:r>
              <a:rPr spc="117" dirty="0" err="1"/>
              <a:t>б</a:t>
            </a:r>
            <a:r>
              <a:rPr dirty="0" err="1"/>
              <a:t>с</a:t>
            </a:r>
            <a:r>
              <a:rPr spc="130" dirty="0" err="1"/>
              <a:t>л</a:t>
            </a:r>
            <a:r>
              <a:rPr spc="117" dirty="0" err="1"/>
              <a:t>у</a:t>
            </a:r>
            <a:r>
              <a:rPr dirty="0" err="1"/>
              <a:t>ж</a:t>
            </a:r>
            <a:r>
              <a:rPr spc="95" dirty="0" err="1"/>
              <a:t>иван</a:t>
            </a:r>
            <a:r>
              <a:rPr spc="117" dirty="0" err="1"/>
              <a:t>и</a:t>
            </a:r>
            <a:r>
              <a:rPr spc="-11" dirty="0" err="1"/>
              <a:t>ю</a:t>
            </a:r>
            <a:r>
              <a:rPr spc="-11" dirty="0"/>
              <a:t>  </a:t>
            </a:r>
            <a:r>
              <a:rPr dirty="0" err="1"/>
              <a:t>категории</a:t>
            </a:r>
            <a:r>
              <a:rPr spc="270" dirty="0"/>
              <a:t> </a:t>
            </a:r>
            <a:r>
              <a:rPr spc="58" dirty="0"/>
              <a:t>В1.</a:t>
            </a:r>
          </a:p>
        </p:txBody>
      </p:sp>
      <p:sp>
        <p:nvSpPr>
          <p:cNvPr id="237" name="object 15"/>
          <p:cNvSpPr txBox="1"/>
          <p:nvPr/>
        </p:nvSpPr>
        <p:spPr>
          <a:xfrm>
            <a:off x="1628205" y="2892854"/>
            <a:ext cx="11278104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191" indent="12700" defTabSz="2194560">
              <a:lnSpc>
                <a:spcPct val="100000"/>
              </a:lnSpc>
              <a:spcBef>
                <a:spcPts val="200"/>
              </a:spcBef>
              <a:defRPr sz="4200" spc="-11">
                <a:solidFill>
                  <a:srgbClr val="C99D67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smtClean="0">
                <a:solidFill>
                  <a:srgbClr val="0021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Техническая эксплуатация летательных аппаратов и двигателей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38" name="object 16"/>
          <p:cNvSpPr/>
          <p:nvPr/>
        </p:nvSpPr>
        <p:spPr>
          <a:xfrm>
            <a:off x="0" y="-34746"/>
            <a:ext cx="24383406" cy="1668783"/>
          </a:xfrm>
          <a:prstGeom prst="rect">
            <a:avLst/>
          </a:prstGeom>
          <a:solidFill>
            <a:srgbClr val="00218E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object 17"/>
          <p:cNvSpPr/>
          <p:nvPr/>
        </p:nvSpPr>
        <p:spPr>
          <a:xfrm>
            <a:off x="-1" y="-34746"/>
            <a:ext cx="2671542" cy="1668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" name="object 18"/>
          <p:cNvSpPr/>
          <p:nvPr/>
        </p:nvSpPr>
        <p:spPr>
          <a:xfrm>
            <a:off x="22895053" y="65244"/>
            <a:ext cx="1277875" cy="14688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Rectangle"/>
          <p:cNvSpPr/>
          <p:nvPr/>
        </p:nvSpPr>
        <p:spPr>
          <a:xfrm>
            <a:off x="13741400" y="1600199"/>
            <a:ext cx="10642006" cy="12234850"/>
          </a:xfrm>
          <a:prstGeom prst="rect">
            <a:avLst/>
          </a:prstGeom>
          <a:solidFill>
            <a:srgbClr val="C99D6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object 19"/>
          <p:cNvSpPr/>
          <p:nvPr/>
        </p:nvSpPr>
        <p:spPr>
          <a:xfrm>
            <a:off x="14484610" y="4567983"/>
            <a:ext cx="9155581" cy="61036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defTabSz="2194560">
              <a:lnSpc>
                <a:spcPct val="100000"/>
              </a:lnSpc>
              <a:spcBef>
                <a:spcPts val="0"/>
              </a:spcBef>
              <a:defRPr sz="4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Группа образовательных программ: В067 - Воздушный транспорт и технологии"/>
          <p:cNvSpPr txBox="1"/>
          <p:nvPr/>
        </p:nvSpPr>
        <p:spPr>
          <a:xfrm>
            <a:off x="2675999" y="231285"/>
            <a:ext cx="18953238" cy="113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 sz="4200" spc="-84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В067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–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Воздушный</a:t>
            </a:r>
            <a:r>
              <a:rPr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транспорт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технологии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1145</Words>
  <Application>Microsoft Office PowerPoint</Application>
  <PresentationFormat>Произвольный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пилотов гражданских самолётов осуществляется по модульной программе с выдачей лицензии коммерческого пилота (Commercial Pilot License) CPL (A).</vt:lpstr>
      <vt:lpstr>Презентация PowerPoint</vt:lpstr>
      <vt:lpstr>Презентация PowerPoint</vt:lpstr>
      <vt:lpstr>Презентация PowerPoint</vt:lpstr>
      <vt:lpstr>Авионики обеспечивают техническую</vt:lpstr>
      <vt:lpstr>Образовательная программа: Обслуживание наземного радиоэлектронного оборудования аэропортов</vt:lpstr>
      <vt:lpstr>Образовательная программа: Обеспечение авиационной безопасности</vt:lpstr>
      <vt:lpstr>Образовательная программа: Организация аэропортовой деятельности</vt:lpstr>
      <vt:lpstr>Объекты профессиональной деятельности выпускника</vt:lpstr>
      <vt:lpstr>Группа образовательных программ: В095 – Транспортные услуги</vt:lpstr>
      <vt:lpstr>Логистика решает задачи, связанные с оптимизацией процессов снабжения, производства, распределения, складирования, транспортировки, то есть охватывает весь круг вопросов, связанных с перемещением материальных и информационных потоков как в пределах предприятия, так и между поставщиками, посредническими фирмами и распределительной сетью.</vt:lpstr>
      <vt:lpstr>Трудоустройство</vt:lpstr>
      <vt:lpstr> В Академии действует Положение о материальном стимулировании и выделении материальной помощи обучающимся: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10</cp:revision>
  <dcterms:modified xsi:type="dcterms:W3CDTF">2021-09-24T09:37:39Z</dcterms:modified>
</cp:coreProperties>
</file>